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3"/>
  </p:notesMasterIdLst>
  <p:sldIdLst>
    <p:sldId id="263" r:id="rId2"/>
  </p:sldIdLst>
  <p:sldSz cx="43891200" cy="32918400"/>
  <p:notesSz cx="6858000" cy="9144000"/>
  <p:embeddedFontLst>
    <p:embeddedFont>
      <p:font typeface="Calibri" panose="020F0502020204030204" pitchFamily="34" charset="0"/>
      <p:regular r:id="rId4"/>
      <p:bold r:id="rId5"/>
      <p:italic r:id="rId6"/>
      <p:boldItalic r:id="rId7"/>
    </p:embeddedFont>
    <p:embeddedFont>
      <p:font typeface="Domine" panose="02040503040403060204" pitchFamily="18" charset="0"/>
      <p:regular r:id="rId8"/>
    </p:embeddedFont>
    <p:embeddedFont>
      <p:font typeface="Montserrat Extra Bold" pitchFamily="2" charset="77"/>
      <p:bold r:id="rId9"/>
    </p:embeddedFont>
    <p:embeddedFont>
      <p:font typeface="Open Sans" panose="020B0606030504020204" pitchFamily="34" charset="0"/>
      <p:regular r:id="rId10"/>
      <p:bold r:id="rId11"/>
      <p:italic r:id="rId12"/>
      <p:boldItalic r:id="rId13"/>
    </p:embeddedFont>
  </p:embeddedFontLst>
  <p:custDataLst>
    <p:tags r:id="rId14"/>
  </p:custDataLst>
  <p:defaultTextStyle>
    <a:defPPr>
      <a:defRPr lang="en-US"/>
    </a:defPPr>
    <a:lvl1pPr marL="0" algn="l" defTabSz="4388077" rtl="0" eaLnBrk="1" latinLnBrk="0" hangingPunct="1">
      <a:defRPr sz="8698" kern="1200">
        <a:solidFill>
          <a:schemeClr val="tx1"/>
        </a:solidFill>
        <a:latin typeface="+mn-lt"/>
        <a:ea typeface="+mn-ea"/>
        <a:cs typeface="+mn-cs"/>
      </a:defRPr>
    </a:lvl1pPr>
    <a:lvl2pPr marL="2194039" algn="l" defTabSz="4388077" rtl="0" eaLnBrk="1" latinLnBrk="0" hangingPunct="1">
      <a:defRPr sz="8698" kern="1200">
        <a:solidFill>
          <a:schemeClr val="tx1"/>
        </a:solidFill>
        <a:latin typeface="+mn-lt"/>
        <a:ea typeface="+mn-ea"/>
        <a:cs typeface="+mn-cs"/>
      </a:defRPr>
    </a:lvl2pPr>
    <a:lvl3pPr marL="4388077" algn="l" defTabSz="4388077" rtl="0" eaLnBrk="1" latinLnBrk="0" hangingPunct="1">
      <a:defRPr sz="8698" kern="1200">
        <a:solidFill>
          <a:schemeClr val="tx1"/>
        </a:solidFill>
        <a:latin typeface="+mn-lt"/>
        <a:ea typeface="+mn-ea"/>
        <a:cs typeface="+mn-cs"/>
      </a:defRPr>
    </a:lvl3pPr>
    <a:lvl4pPr marL="6582120" algn="l" defTabSz="4388077" rtl="0" eaLnBrk="1" latinLnBrk="0" hangingPunct="1">
      <a:defRPr sz="8698" kern="1200">
        <a:solidFill>
          <a:schemeClr val="tx1"/>
        </a:solidFill>
        <a:latin typeface="+mn-lt"/>
        <a:ea typeface="+mn-ea"/>
        <a:cs typeface="+mn-cs"/>
      </a:defRPr>
    </a:lvl4pPr>
    <a:lvl5pPr marL="8776160" algn="l" defTabSz="4388077" rtl="0" eaLnBrk="1" latinLnBrk="0" hangingPunct="1">
      <a:defRPr sz="8698" kern="1200">
        <a:solidFill>
          <a:schemeClr val="tx1"/>
        </a:solidFill>
        <a:latin typeface="+mn-lt"/>
        <a:ea typeface="+mn-ea"/>
        <a:cs typeface="+mn-cs"/>
      </a:defRPr>
    </a:lvl5pPr>
    <a:lvl6pPr marL="10970199" algn="l" defTabSz="4388077" rtl="0" eaLnBrk="1" latinLnBrk="0" hangingPunct="1">
      <a:defRPr sz="8698" kern="1200">
        <a:solidFill>
          <a:schemeClr val="tx1"/>
        </a:solidFill>
        <a:latin typeface="+mn-lt"/>
        <a:ea typeface="+mn-ea"/>
        <a:cs typeface="+mn-cs"/>
      </a:defRPr>
    </a:lvl6pPr>
    <a:lvl7pPr marL="13164238" algn="l" defTabSz="4388077" rtl="0" eaLnBrk="1" latinLnBrk="0" hangingPunct="1">
      <a:defRPr sz="8698" kern="1200">
        <a:solidFill>
          <a:schemeClr val="tx1"/>
        </a:solidFill>
        <a:latin typeface="+mn-lt"/>
        <a:ea typeface="+mn-ea"/>
        <a:cs typeface="+mn-cs"/>
      </a:defRPr>
    </a:lvl7pPr>
    <a:lvl8pPr marL="15358277" algn="l" defTabSz="4388077" rtl="0" eaLnBrk="1" latinLnBrk="0" hangingPunct="1">
      <a:defRPr sz="8698" kern="1200">
        <a:solidFill>
          <a:schemeClr val="tx1"/>
        </a:solidFill>
        <a:latin typeface="+mn-lt"/>
        <a:ea typeface="+mn-ea"/>
        <a:cs typeface="+mn-cs"/>
      </a:defRPr>
    </a:lvl8pPr>
    <a:lvl9pPr marL="17552318" algn="l" defTabSz="4388077" rtl="0" eaLnBrk="1" latinLnBrk="0" hangingPunct="1">
      <a:defRPr sz="869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userDrawn="1">
          <p15:clr>
            <a:srgbClr val="A4A3A4"/>
          </p15:clr>
        </p15:guide>
        <p15:guide id="2" pos="10368" userDrawn="1">
          <p15:clr>
            <a:srgbClr val="A4A3A4"/>
          </p15:clr>
        </p15:guide>
        <p15:guide id="3" orient="horz" pos="10368" userDrawn="1">
          <p15:clr>
            <a:srgbClr val="A4A3A4"/>
          </p15:clr>
        </p15:guide>
        <p15:guide id="4" pos="138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CBD3"/>
    <a:srgbClr val="E3E3E3"/>
    <a:srgbClr val="F59696"/>
    <a:srgbClr val="DCDCDC"/>
    <a:srgbClr val="A0BEC8"/>
    <a:srgbClr val="C9F1FF"/>
    <a:srgbClr val="93E2F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245" autoAdjust="0"/>
    <p:restoredTop sz="93519" autoAdjust="0"/>
  </p:normalViewPr>
  <p:slideViewPr>
    <p:cSldViewPr snapToGrid="0">
      <p:cViewPr>
        <p:scale>
          <a:sx n="29" d="100"/>
          <a:sy n="29" d="100"/>
        </p:scale>
        <p:origin x="1896" y="56"/>
      </p:cViewPr>
      <p:guideLst>
        <p:guide orient="horz" pos="6912"/>
        <p:guide pos="10368"/>
        <p:guide orient="horz" pos="10368"/>
        <p:guide pos="13824"/>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presProps" Target="pres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smtId="4294967295"/>
            </a:defPPr>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smtId="4294967295"/>
            </a:defPPr>
            <a:lvl1pPr algn="r">
              <a:defRPr sz="1200"/>
            </a:lvl1pPr>
          </a:lstStyle>
          <a:p>
            <a:fld id="{7B0E8FA9-8B5F-4493-A208-FBBD06A1EBF4}" type="datetimeFigureOut">
              <a:rPr lang="en-US" smtClean="0"/>
              <a:t>4/13/20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smtId="4294967295"/>
            </a:defPPr>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smtId="4294967295"/>
            </a:defPPr>
            <a:lvl1pPr algn="r">
              <a:defRPr sz="1200"/>
            </a:lvl1pPr>
          </a:lstStyle>
          <a:p>
            <a:fld id="{CD15AFD9-35F1-4A8D-8AD3-EDB948176196}" type="slidenum">
              <a:rPr lang="en-US" smtClean="0"/>
              <a:t>‹#›</a:t>
            </a:fld>
            <a:endParaRPr lang="en-US"/>
          </a:p>
        </p:txBody>
      </p:sp>
    </p:spTree>
    <p:extLst>
      <p:ext uri="{BB962C8B-B14F-4D97-AF65-F5344CB8AC3E}">
        <p14:creationId xmlns:p14="http://schemas.microsoft.com/office/powerpoint/2010/main" val="2095315684"/>
      </p:ext>
    </p:extLst>
  </p:cSld>
  <p:clrMap bg1="lt1" tx1="dk1" bg2="lt2" tx2="dk2" accent1="accent1" accent2="accent2" accent3="accent3" accent4="accent4" accent5="accent5" accent6="accent6" hlink="hlink" folHlink="folHlink"/>
  <p:notesStyle>
    <a:lvl1pPr marL="0" algn="l" defTabSz="4388077" rtl="0" eaLnBrk="1" latinLnBrk="0" hangingPunct="1">
      <a:defRPr sz="5700" kern="1200">
        <a:solidFill>
          <a:schemeClr val="tx1"/>
        </a:solidFill>
        <a:latin typeface="+mn-lt"/>
        <a:ea typeface="+mn-ea"/>
        <a:cs typeface="+mn-cs"/>
      </a:defRPr>
    </a:lvl1pPr>
    <a:lvl2pPr marL="2194039" algn="l" defTabSz="4388077" rtl="0" eaLnBrk="1" latinLnBrk="0" hangingPunct="1">
      <a:defRPr sz="5700" kern="1200">
        <a:solidFill>
          <a:schemeClr val="tx1"/>
        </a:solidFill>
        <a:latin typeface="+mn-lt"/>
        <a:ea typeface="+mn-ea"/>
        <a:cs typeface="+mn-cs"/>
      </a:defRPr>
    </a:lvl2pPr>
    <a:lvl3pPr marL="4388077" algn="l" defTabSz="4388077" rtl="0" eaLnBrk="1" latinLnBrk="0" hangingPunct="1">
      <a:defRPr sz="5700" kern="1200">
        <a:solidFill>
          <a:schemeClr val="tx1"/>
        </a:solidFill>
        <a:latin typeface="+mn-lt"/>
        <a:ea typeface="+mn-ea"/>
        <a:cs typeface="+mn-cs"/>
      </a:defRPr>
    </a:lvl3pPr>
    <a:lvl4pPr marL="6582120" algn="l" defTabSz="4388077" rtl="0" eaLnBrk="1" latinLnBrk="0" hangingPunct="1">
      <a:defRPr sz="5700" kern="1200">
        <a:solidFill>
          <a:schemeClr val="tx1"/>
        </a:solidFill>
        <a:latin typeface="+mn-lt"/>
        <a:ea typeface="+mn-ea"/>
        <a:cs typeface="+mn-cs"/>
      </a:defRPr>
    </a:lvl4pPr>
    <a:lvl5pPr marL="8776160" algn="l" defTabSz="4388077" rtl="0" eaLnBrk="1" latinLnBrk="0" hangingPunct="1">
      <a:defRPr sz="5700" kern="1200">
        <a:solidFill>
          <a:schemeClr val="tx1"/>
        </a:solidFill>
        <a:latin typeface="+mn-lt"/>
        <a:ea typeface="+mn-ea"/>
        <a:cs typeface="+mn-cs"/>
      </a:defRPr>
    </a:lvl5pPr>
    <a:lvl6pPr marL="10970199" algn="l" defTabSz="4388077" rtl="0" eaLnBrk="1" latinLnBrk="0" hangingPunct="1">
      <a:defRPr sz="5700" kern="1200">
        <a:solidFill>
          <a:schemeClr val="tx1"/>
        </a:solidFill>
        <a:latin typeface="+mn-lt"/>
        <a:ea typeface="+mn-ea"/>
        <a:cs typeface="+mn-cs"/>
      </a:defRPr>
    </a:lvl6pPr>
    <a:lvl7pPr marL="13164238" algn="l" defTabSz="4388077" rtl="0" eaLnBrk="1" latinLnBrk="0" hangingPunct="1">
      <a:defRPr sz="5700" kern="1200">
        <a:solidFill>
          <a:schemeClr val="tx1"/>
        </a:solidFill>
        <a:latin typeface="+mn-lt"/>
        <a:ea typeface="+mn-ea"/>
        <a:cs typeface="+mn-cs"/>
      </a:defRPr>
    </a:lvl7pPr>
    <a:lvl8pPr marL="15358277" algn="l" defTabSz="4388077" rtl="0" eaLnBrk="1" latinLnBrk="0" hangingPunct="1">
      <a:defRPr sz="5700" kern="1200">
        <a:solidFill>
          <a:schemeClr val="tx1"/>
        </a:solidFill>
        <a:latin typeface="+mn-lt"/>
        <a:ea typeface="+mn-ea"/>
        <a:cs typeface="+mn-cs"/>
      </a:defRPr>
    </a:lvl8pPr>
    <a:lvl9pPr marL="17552318" algn="l" defTabSz="4388077" rtl="0" eaLnBrk="1" latinLnBrk="0" hangingPunct="1">
      <a:defRPr sz="5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696767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59462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New picture"/>
          <p:cNvPicPr/>
          <p:nvPr/>
        </p:nvPicPr>
        <p:blipFill>
          <a:blip r:embed="rId4"/>
          <a:stretch>
            <a:fillRect/>
          </a:stretch>
        </p:blipFill>
        <p:spPr>
          <a:xfrm rot="16200000">
            <a:off x="-11506200" y="16459200"/>
            <a:ext cx="14274800" cy="4368800"/>
          </a:xfrm>
          <a:prstGeom prst="rect">
            <a:avLst/>
          </a:prstGeom>
        </p:spPr>
      </p:pic>
      <p:pic>
        <p:nvPicPr>
          <p:cNvPr id="3" name="New picture"/>
          <p:cNvPicPr/>
          <p:nvPr/>
        </p:nvPicPr>
        <p:blipFill>
          <a:blip r:embed="rId4"/>
          <a:stretch>
            <a:fillRect/>
          </a:stretch>
        </p:blipFill>
        <p:spPr>
          <a:xfrm rot="5400000">
            <a:off x="41122600" y="16459200"/>
            <a:ext cx="14274800" cy="4368800"/>
          </a:xfrm>
          <a:prstGeom prst="rect">
            <a:avLst/>
          </a:prstGeom>
        </p:spPr>
      </p:pic>
      <p:pic>
        <p:nvPicPr>
          <p:cNvPr id="4" name="New picture"/>
          <p:cNvPicPr/>
          <p:nvPr/>
        </p:nvPicPr>
        <p:blipFill>
          <a:blip r:embed="rId5"/>
          <a:stretch>
            <a:fillRect/>
          </a:stretch>
        </p:blipFill>
        <p:spPr>
          <a:xfrm>
            <a:off x="6959600" y="33426400"/>
            <a:ext cx="29972000" cy="1549400"/>
          </a:xfrm>
          <a:prstGeom prst="rect">
            <a:avLst/>
          </a:prstGeom>
        </p:spPr>
      </p:pic>
      <p:sp>
        <p:nvSpPr>
          <p:cNvPr id="5"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assessingslate  Size: 48x36</a:t>
            </a:r>
          </a:p>
        </p:txBody>
      </p:sp>
    </p:spTree>
    <p:extLst>
      <p:ext uri="{BB962C8B-B14F-4D97-AF65-F5344CB8AC3E}">
        <p14:creationId xmlns:p14="http://schemas.microsoft.com/office/powerpoint/2010/main" val="2054342921"/>
      </p:ext>
    </p:extLst>
  </p:cSld>
  <p:clrMap bg1="lt1" tx1="dk1" bg2="lt2" tx2="dk2" accent1="accent1" accent2="accent2" accent3="accent3" accent4="accent4" accent5="accent5" accent6="accent6" hlink="hlink" folHlink="folHlink"/>
  <p:sldLayoutIdLst>
    <p:sldLayoutId id="2147483679" r:id="rId1"/>
    <p:sldLayoutId id="2147483680" r:id="rId2"/>
  </p:sldLayoutIdLst>
  <p:transition/>
  <p:txStyles>
    <p:title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p:titleStyle>
    <p:bodyStyle>
      <a:defPPr>
        <a:defRPr kern="1200" smtId="4294967295"/>
      </a:defPPr>
      <a:lvl1pPr marL="0" indent="0" algn="l" defTabSz="4389028" rtl="0" eaLnBrk="1" latinLnBrk="0" hangingPunct="1">
        <a:spcBef>
          <a:spcPct val="20000"/>
        </a:spcBef>
        <a:buFont typeface="Arial" pitchFamily="34" charset="0"/>
        <a:buNone/>
        <a:defRPr sz="13400" kern="120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p:bodyStyle>
    <p:otherStyle>
      <a:defPPr>
        <a:defRPr lang="en-US"/>
      </a:defPPr>
      <a:lvl1pPr marL="0" algn="l" defTabSz="4389028" rtl="0" eaLnBrk="1" latinLnBrk="0" hangingPunct="1">
        <a:defRPr sz="8700" kern="1200">
          <a:solidFill>
            <a:schemeClr val="tx1"/>
          </a:solidFill>
          <a:latin typeface="+mn-lt"/>
          <a:ea typeface="+mn-ea"/>
          <a:cs typeface="+mn-cs"/>
        </a:defRPr>
      </a:lvl1pPr>
      <a:lvl2pPr marL="2194514" algn="l" defTabSz="4389028" rtl="0" eaLnBrk="1" latinLnBrk="0" hangingPunct="1">
        <a:defRPr sz="8700" kern="1200">
          <a:solidFill>
            <a:schemeClr val="tx1"/>
          </a:solidFill>
          <a:latin typeface="+mn-lt"/>
          <a:ea typeface="+mn-ea"/>
          <a:cs typeface="+mn-cs"/>
        </a:defRPr>
      </a:lvl2pPr>
      <a:lvl3pPr marL="4389028" algn="l" defTabSz="4389028" rtl="0" eaLnBrk="1" latinLnBrk="0" hangingPunct="1">
        <a:defRPr sz="8700" kern="1200">
          <a:solidFill>
            <a:schemeClr val="tx1"/>
          </a:solidFill>
          <a:latin typeface="+mn-lt"/>
          <a:ea typeface="+mn-ea"/>
          <a:cs typeface="+mn-cs"/>
        </a:defRPr>
      </a:lvl3pPr>
      <a:lvl4pPr marL="6583543" algn="l" defTabSz="4389028" rtl="0" eaLnBrk="1" latinLnBrk="0" hangingPunct="1">
        <a:defRPr sz="8700" kern="1200">
          <a:solidFill>
            <a:schemeClr val="tx1"/>
          </a:solidFill>
          <a:latin typeface="+mn-lt"/>
          <a:ea typeface="+mn-ea"/>
          <a:cs typeface="+mn-cs"/>
        </a:defRPr>
      </a:lvl4pPr>
      <a:lvl5pPr marL="8778057" algn="l" defTabSz="4389028" rtl="0" eaLnBrk="1" latinLnBrk="0" hangingPunct="1">
        <a:defRPr sz="8700" kern="1200">
          <a:solidFill>
            <a:schemeClr val="tx1"/>
          </a:solidFill>
          <a:latin typeface="+mn-lt"/>
          <a:ea typeface="+mn-ea"/>
          <a:cs typeface="+mn-cs"/>
        </a:defRPr>
      </a:lvl5pPr>
      <a:lvl6pPr marL="10972571" algn="l" defTabSz="4389028" rtl="0" eaLnBrk="1" latinLnBrk="0" hangingPunct="1">
        <a:defRPr sz="8700" kern="1200">
          <a:solidFill>
            <a:schemeClr val="tx1"/>
          </a:solidFill>
          <a:latin typeface="+mn-lt"/>
          <a:ea typeface="+mn-ea"/>
          <a:cs typeface="+mn-cs"/>
        </a:defRPr>
      </a:lvl6pPr>
      <a:lvl7pPr marL="13167085" algn="l" defTabSz="4389028" rtl="0" eaLnBrk="1" latinLnBrk="0" hangingPunct="1">
        <a:defRPr sz="8700" kern="1200">
          <a:solidFill>
            <a:schemeClr val="tx1"/>
          </a:solidFill>
          <a:latin typeface="+mn-lt"/>
          <a:ea typeface="+mn-ea"/>
          <a:cs typeface="+mn-cs"/>
        </a:defRPr>
      </a:lvl7pPr>
      <a:lvl8pPr marL="15361599" algn="l" defTabSz="4389028" rtl="0" eaLnBrk="1" latinLnBrk="0" hangingPunct="1">
        <a:defRPr sz="8700" kern="1200">
          <a:solidFill>
            <a:schemeClr val="tx1"/>
          </a:solidFill>
          <a:latin typeface="+mn-lt"/>
          <a:ea typeface="+mn-ea"/>
          <a:cs typeface="+mn-cs"/>
        </a:defRPr>
      </a:lvl8pPr>
      <a:lvl9pPr marL="17556114" algn="l" defTabSz="4389028"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Rounded Corners 44"/>
          <p:cNvSpPr/>
          <p:nvPr/>
        </p:nvSpPr>
        <p:spPr>
          <a:xfrm>
            <a:off x="33120682" y="21135611"/>
            <a:ext cx="10058400" cy="6821984"/>
          </a:xfrm>
          <a:prstGeom prst="roundRect">
            <a:avLst>
              <a:gd name="adj" fmla="val 159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32" name="Rectangle: Rounded Corners 44">
            <a:extLst>
              <a:ext uri="{FF2B5EF4-FFF2-40B4-BE49-F238E27FC236}">
                <a16:creationId xmlns:a16="http://schemas.microsoft.com/office/drawing/2014/main" id="{7C4B38C8-3242-D047-A4DC-67804CC52991}"/>
              </a:ext>
            </a:extLst>
          </p:cNvPr>
          <p:cNvSpPr/>
          <p:nvPr/>
        </p:nvSpPr>
        <p:spPr>
          <a:xfrm>
            <a:off x="22350162" y="18887856"/>
            <a:ext cx="10058400" cy="13230467"/>
          </a:xfrm>
          <a:prstGeom prst="roundRect">
            <a:avLst>
              <a:gd name="adj" fmla="val 159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dirty="0"/>
          </a:p>
        </p:txBody>
      </p:sp>
      <p:sp>
        <p:nvSpPr>
          <p:cNvPr id="72" name="Rectangle 71"/>
          <p:cNvSpPr/>
          <p:nvPr/>
        </p:nvSpPr>
        <p:spPr>
          <a:xfrm>
            <a:off x="0" y="2"/>
            <a:ext cx="43891200" cy="6252092"/>
          </a:xfrm>
          <a:prstGeom prst="rect">
            <a:avLst/>
          </a:prstGeom>
          <a:solidFill>
            <a:srgbClr val="A0BEC8"/>
          </a:soli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defPPr>
              <a:defRPr kern="1200" smtId="4294967295"/>
            </a:defPPr>
          </a:lstStyle>
          <a:p>
            <a:pPr algn="ctr"/>
            <a:endParaRPr lang="en-US"/>
          </a:p>
        </p:txBody>
      </p:sp>
      <p:sp>
        <p:nvSpPr>
          <p:cNvPr id="51" name="Title 11">
            <a:extLst>
              <a:ext uri="{FF2B5EF4-FFF2-40B4-BE49-F238E27FC236}">
                <a16:creationId xmlns:a16="http://schemas.microsoft.com/office/drawing/2014/main" id="{EE7A5C51-35F0-4B71-992D-43D344D16C04}"/>
              </a:ext>
            </a:extLst>
          </p:cNvPr>
          <p:cNvSpPr txBox="1"/>
          <p:nvPr/>
        </p:nvSpPr>
        <p:spPr>
          <a:xfrm>
            <a:off x="1371600" y="289122"/>
            <a:ext cx="41148000" cy="3681032"/>
          </a:xfrm>
          <a:prstGeom prst="rect">
            <a:avLst/>
          </a:prstGeom>
        </p:spPr>
        <p:txBody>
          <a:bodyPr lIns="128016" tIns="64008" rIns="128016" bIns="64008"/>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000" b="1" dirty="0">
                <a:latin typeface="Montserrat Extra Bold" panose="00000900000000000000" pitchFamily="50" charset="0"/>
                <a:ea typeface="+mn-ea"/>
                <a:cs typeface="+mn-cs"/>
              </a:rPr>
              <a:t>Singing Through Celebration and Separation:</a:t>
            </a:r>
          </a:p>
          <a:p>
            <a:r>
              <a:rPr lang="en-US" sz="8000" b="1" dirty="0">
                <a:latin typeface="Montserrat Extra Bold" panose="00000900000000000000" pitchFamily="50" charset="0"/>
                <a:ea typeface="+mn-ea"/>
                <a:cs typeface="+mn-cs"/>
              </a:rPr>
              <a:t>The Role of Traditional Folk Songs in the Health of Rural Women in </a:t>
            </a:r>
          </a:p>
          <a:p>
            <a:r>
              <a:rPr lang="en-US" sz="8000" b="1" dirty="0">
                <a:latin typeface="Montserrat Extra Bold" panose="00000900000000000000" pitchFamily="50" charset="0"/>
                <a:ea typeface="+mn-ea"/>
                <a:cs typeface="+mn-cs"/>
              </a:rPr>
              <a:t>Kangra District, Himachal Pradesh</a:t>
            </a:r>
          </a:p>
        </p:txBody>
      </p:sp>
      <p:sp>
        <p:nvSpPr>
          <p:cNvPr id="58" name="Text Placeholder 16">
            <a:extLst>
              <a:ext uri="{FF2B5EF4-FFF2-40B4-BE49-F238E27FC236}">
                <a16:creationId xmlns:a16="http://schemas.microsoft.com/office/drawing/2014/main" id="{1F3AA395-C058-4F87-B3A3-A8A8BC543EF9}"/>
              </a:ext>
            </a:extLst>
          </p:cNvPr>
          <p:cNvSpPr txBox="1"/>
          <p:nvPr/>
        </p:nvSpPr>
        <p:spPr>
          <a:xfrm>
            <a:off x="1371600" y="4107391"/>
            <a:ext cx="41148000" cy="2025170"/>
          </a:xfrm>
          <a:prstGeom prst="rect">
            <a:avLst/>
          </a:prstGeom>
        </p:spPr>
        <p:txBody>
          <a:bodyPr lIns="128016" tIns="64008" rIns="128016" bIns="64008">
            <a:spAutoFit/>
          </a:bodyPr>
          <a:lstStyle>
            <a:defPPr>
              <a:defRPr kern="1200" smtId="4294967295"/>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5600" dirty="0">
                <a:latin typeface="Domine" panose="02040503040403060204" pitchFamily="18" charset="0"/>
              </a:rPr>
              <a:t>Yumeng Zhang</a:t>
            </a:r>
          </a:p>
          <a:p>
            <a:pPr algn="ctr"/>
            <a:r>
              <a:rPr lang="en-US" sz="5600" dirty="0">
                <a:latin typeface="Domine" panose="02040503040403060204" pitchFamily="18" charset="0"/>
              </a:rPr>
              <a:t>SIT India: Public Health, Gender, and Community Action</a:t>
            </a:r>
          </a:p>
        </p:txBody>
      </p:sp>
      <p:sp>
        <p:nvSpPr>
          <p:cNvPr id="71" name="Rectangle: Rounded Corners 70"/>
          <p:cNvSpPr/>
          <p:nvPr/>
        </p:nvSpPr>
        <p:spPr>
          <a:xfrm>
            <a:off x="33120682" y="28467031"/>
            <a:ext cx="10058400" cy="3651292"/>
          </a:xfrm>
          <a:prstGeom prst="roundRect">
            <a:avLst>
              <a:gd name="adj" fmla="val 3948"/>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59" name="TextBox 58">
            <a:extLst>
              <a:ext uri="{FF2B5EF4-FFF2-40B4-BE49-F238E27FC236}">
                <a16:creationId xmlns:a16="http://schemas.microsoft.com/office/drawing/2014/main" id="{2224C3B5-C740-463A-8086-222E05D55D53}"/>
              </a:ext>
            </a:extLst>
          </p:cNvPr>
          <p:cNvSpPr txBox="1"/>
          <p:nvPr/>
        </p:nvSpPr>
        <p:spPr>
          <a:xfrm>
            <a:off x="33577882" y="21990366"/>
            <a:ext cx="9144000" cy="6093976"/>
          </a:xfrm>
          <a:prstGeom prst="rect">
            <a:avLst/>
          </a:prstGeom>
          <a:noFill/>
        </p:spPr>
        <p:txBody>
          <a:bodyPr wrap="square" rtlCol="0">
            <a:spAutoFit/>
          </a:bodyPr>
          <a:lstStyle>
            <a:defPPr>
              <a:defRPr lang="en-US" kern="1200"/>
            </a:defPPr>
            <a:lvl1pPr algn="just">
              <a:defRPr sz="2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r>
              <a:rPr lang="en-US" dirty="0"/>
              <a:t>If a longer period of time was allotted for this study, it would have been possible to investigate further into songs of empowerment and community action. It would be valuable to collect and transcribe more regional folk songs, and work with the local women to analyze their content. These songs are intertwined into the community and the women’s lives; therefore, they should have a voice in uncovering these song’s messages. Transcribing and writing down these songs is a way of preserving their wilting traditions. </a:t>
            </a:r>
          </a:p>
          <a:p>
            <a:r>
              <a:rPr lang="en-US" dirty="0"/>
              <a:t>Additionally, folk songs should be analyzed for their ability to distribute public health information, either through small community initiatives of theatre groups or widescale governmental education programs. </a:t>
            </a:r>
            <a:br>
              <a:rPr lang="en-US" dirty="0"/>
            </a:br>
            <a:endParaRPr lang="en-US" dirty="0"/>
          </a:p>
        </p:txBody>
      </p:sp>
      <p:sp>
        <p:nvSpPr>
          <p:cNvPr id="60" name="TextBox 59">
            <a:extLst>
              <a:ext uri="{FF2B5EF4-FFF2-40B4-BE49-F238E27FC236}">
                <a16:creationId xmlns:a16="http://schemas.microsoft.com/office/drawing/2014/main" id="{1043F711-D47E-42B5-B443-99A2ED27753E}"/>
              </a:ext>
            </a:extLst>
          </p:cNvPr>
          <p:cNvSpPr txBox="1"/>
          <p:nvPr/>
        </p:nvSpPr>
        <p:spPr>
          <a:xfrm>
            <a:off x="33568182" y="28667199"/>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Acknowledgements</a:t>
            </a:r>
          </a:p>
        </p:txBody>
      </p:sp>
      <p:sp>
        <p:nvSpPr>
          <p:cNvPr id="42" name="Rectangle: Rounded Corners 41"/>
          <p:cNvSpPr/>
          <p:nvPr/>
        </p:nvSpPr>
        <p:spPr>
          <a:xfrm>
            <a:off x="33120682" y="7030150"/>
            <a:ext cx="10058400" cy="13734462"/>
          </a:xfrm>
          <a:prstGeom prst="roundRect">
            <a:avLst>
              <a:gd name="adj" fmla="val 1477"/>
            </a:avLst>
          </a:prstGeom>
          <a:solidFill>
            <a:srgbClr val="A0BEC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61" name="TextBox 60">
            <a:extLst>
              <a:ext uri="{FF2B5EF4-FFF2-40B4-BE49-F238E27FC236}">
                <a16:creationId xmlns:a16="http://schemas.microsoft.com/office/drawing/2014/main" id="{89EBE15B-4246-47D5-A572-FC8BC1A36A14}"/>
              </a:ext>
            </a:extLst>
          </p:cNvPr>
          <p:cNvSpPr txBox="1"/>
          <p:nvPr/>
        </p:nvSpPr>
        <p:spPr>
          <a:xfrm>
            <a:off x="22768561" y="19821705"/>
            <a:ext cx="9144000" cy="13024078"/>
          </a:xfrm>
          <a:prstGeom prst="rect">
            <a:avLst/>
          </a:prstGeom>
          <a:noFill/>
        </p:spPr>
        <p:txBody>
          <a:bodyPr wrap="square" rtlCol="0">
            <a:spAutoFit/>
          </a:bodyPr>
          <a:lstStyle>
            <a:defPPr>
              <a:defRPr lang="en-US" kern="1200"/>
            </a:defPPr>
            <a:lvl1pPr algn="just">
              <a:defRPr sz="2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pPr>
              <a:spcAft>
                <a:spcPts val="500"/>
              </a:spcAft>
            </a:pPr>
            <a:r>
              <a:rPr lang="en-US" b="1" dirty="0"/>
              <a:t>Healing through Folk Songs</a:t>
            </a:r>
          </a:p>
          <a:p>
            <a:r>
              <a:rPr lang="en-US" dirty="0"/>
              <a:t>“Songs are the beauty of the community.” As a woman of the household, she must balance the many responsibilities between her work and home, while each burden takes a larger toll on her health. As these women maneuver such a demanding workload, they must find solace in small activities that help keep them sane. For many of them, singing regional folk songs is therapeutic, helping them relieve their stress and divert their thoughts. Singing helped them forget their worries and tensions related to their work and home life. These songs are an emotional outlet, a channel for expelling their emotions and alleviating a fraction of their emotional burden.</a:t>
            </a:r>
          </a:p>
          <a:p>
            <a:pPr>
              <a:spcAft>
                <a:spcPts val="500"/>
              </a:spcAft>
            </a:pPr>
            <a:br>
              <a:rPr lang="en-US" b="1" dirty="0"/>
            </a:br>
            <a:r>
              <a:rPr lang="en-US" b="1" dirty="0"/>
              <a:t>Many Voices, One Sound</a:t>
            </a:r>
          </a:p>
          <a:p>
            <a:r>
              <a:rPr lang="en-US" dirty="0"/>
              <a:t>At celebrations and ceremonies, groups of women gather around and sing together, spreading joy and happiness through music. When they sing in a group, they share their feelings and support each other. Perhaps more important than these songs themselves is their power to bring together people of different backgrounds, stories, and experiences. Sung in their regional language, these songs are a symbol of their lived experiences. While they navigate through the hardships of being a woman in rural India, they rely on their support circles to remind them of their shared strength and humanity. Women breathe life into their songs, and in turn, their songs breathe life back into them. </a:t>
            </a:r>
          </a:p>
          <a:p>
            <a:br>
              <a:rPr lang="en-US" dirty="0"/>
            </a:br>
            <a:endParaRPr lang="en-US" dirty="0"/>
          </a:p>
        </p:txBody>
      </p:sp>
      <p:sp>
        <p:nvSpPr>
          <p:cNvPr id="83" name="TextBox 82">
            <a:extLst>
              <a:ext uri="{FF2B5EF4-FFF2-40B4-BE49-F238E27FC236}">
                <a16:creationId xmlns:a16="http://schemas.microsoft.com/office/drawing/2014/main" id="{66B428E8-E946-4C04-BA2E-DBE7C90A92EC}"/>
              </a:ext>
            </a:extLst>
          </p:cNvPr>
          <p:cNvSpPr txBox="1"/>
          <p:nvPr/>
        </p:nvSpPr>
        <p:spPr>
          <a:xfrm>
            <a:off x="33577882" y="7344720"/>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Conclusion</a:t>
            </a:r>
          </a:p>
        </p:txBody>
      </p:sp>
      <p:sp>
        <p:nvSpPr>
          <p:cNvPr id="84" name="TextBox 83">
            <a:extLst>
              <a:ext uri="{FF2B5EF4-FFF2-40B4-BE49-F238E27FC236}">
                <a16:creationId xmlns:a16="http://schemas.microsoft.com/office/drawing/2014/main" id="{7ABCCD2C-433F-478B-B18B-A4DAD100C702}"/>
              </a:ext>
            </a:extLst>
          </p:cNvPr>
          <p:cNvSpPr txBox="1"/>
          <p:nvPr/>
        </p:nvSpPr>
        <p:spPr>
          <a:xfrm>
            <a:off x="33636084" y="8039656"/>
            <a:ext cx="9144000" cy="13234392"/>
          </a:xfrm>
          <a:prstGeom prst="rect">
            <a:avLst/>
          </a:prstGeom>
          <a:noFill/>
        </p:spPr>
        <p:txBody>
          <a:bodyPr wrap="square" rtlCol="0">
            <a:spAutoFit/>
          </a:bodyPr>
          <a:lstStyle>
            <a:defPPr>
              <a:defRPr lang="en-US" kern="1200"/>
            </a:defPPr>
            <a:lvl1pPr algn="just">
              <a:defRPr sz="2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r>
              <a:rPr lang="en-US" dirty="0"/>
              <a:t>A small window into the lives of rural village women, folk songs paint a holistic picture of their personal narrative. Women are the backbone of rural agrarian society— juggling different responsibilities in their house, work, and community. Their songs capture pieces of their lives that are unable to be portrayed in simple prose, such as their emotions, hardships, and relationships. While most interviewees had previously never thought about the connection between music and health, they were able to share their own experiences and perceptions regarding the role of music in their healing practices. Through their narratives, more became uncovered about the role of music on the community level and the individual level. This study found that individually, singing folk songs provides relief from stress, an outlet for emotions, and overall happiness and joy. On the community level, folk songs create an opportunity for members of the village to build stronger relationships and become more interconnected.</a:t>
            </a:r>
          </a:p>
          <a:p>
            <a:r>
              <a:rPr lang="en-US" dirty="0"/>
              <a:t>Within the traditional songs themselves are reservoirs of information about women’s lives, such as their life-cycle events including marriage and childbirth, their relationships between family members, and their connection with the surrounding environment. Albeit historically silenced and oppressed, women are regaining their voice by singing and expressing their emotions. Although these melodies are fading from women’s memories, it might be time for a new wave of music created by women with messages of empowerment</a:t>
            </a:r>
          </a:p>
          <a:p>
            <a:br>
              <a:rPr lang="en-US" dirty="0"/>
            </a:br>
            <a:endParaRPr lang="en-US" dirty="0"/>
          </a:p>
        </p:txBody>
      </p:sp>
      <p:sp>
        <p:nvSpPr>
          <p:cNvPr id="85" name="TextBox 84">
            <a:extLst>
              <a:ext uri="{FF2B5EF4-FFF2-40B4-BE49-F238E27FC236}">
                <a16:creationId xmlns:a16="http://schemas.microsoft.com/office/drawing/2014/main" id="{2F9F16DD-B1FB-447B-BA78-9201D1B2D897}"/>
              </a:ext>
            </a:extLst>
          </p:cNvPr>
          <p:cNvSpPr txBox="1"/>
          <p:nvPr/>
        </p:nvSpPr>
        <p:spPr>
          <a:xfrm>
            <a:off x="33568182" y="21376516"/>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Recommendations</a:t>
            </a:r>
          </a:p>
        </p:txBody>
      </p:sp>
      <p:sp>
        <p:nvSpPr>
          <p:cNvPr id="39" name="Rectangle: Rounded Corners 38"/>
          <p:cNvSpPr/>
          <p:nvPr/>
        </p:nvSpPr>
        <p:spPr>
          <a:xfrm>
            <a:off x="712119" y="7030147"/>
            <a:ext cx="10000198" cy="15281213"/>
          </a:xfrm>
          <a:prstGeom prst="roundRect">
            <a:avLst>
              <a:gd name="adj" fmla="val 1711"/>
            </a:avLst>
          </a:prstGeom>
          <a:solidFill>
            <a:srgbClr val="A0BEC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dirty="0"/>
          </a:p>
        </p:txBody>
      </p:sp>
      <p:sp>
        <p:nvSpPr>
          <p:cNvPr id="47" name="TextBox 46"/>
          <p:cNvSpPr txBox="1"/>
          <p:nvPr/>
        </p:nvSpPr>
        <p:spPr>
          <a:xfrm>
            <a:off x="1169319" y="7482385"/>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Introduction</a:t>
            </a:r>
          </a:p>
        </p:txBody>
      </p:sp>
      <p:sp>
        <p:nvSpPr>
          <p:cNvPr id="43" name="Rectangle: Rounded Corners 42"/>
          <p:cNvSpPr/>
          <p:nvPr/>
        </p:nvSpPr>
        <p:spPr>
          <a:xfrm>
            <a:off x="712119" y="22944668"/>
            <a:ext cx="10058400" cy="9173663"/>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86" name="TextBox 85">
            <a:extLst>
              <a:ext uri="{FF2B5EF4-FFF2-40B4-BE49-F238E27FC236}">
                <a16:creationId xmlns:a16="http://schemas.microsoft.com/office/drawing/2014/main" id="{9B320F11-3F85-4920-92E0-15D89C7AF4D2}"/>
              </a:ext>
            </a:extLst>
          </p:cNvPr>
          <p:cNvSpPr txBox="1"/>
          <p:nvPr/>
        </p:nvSpPr>
        <p:spPr>
          <a:xfrm>
            <a:off x="1169319" y="8110322"/>
            <a:ext cx="9144000" cy="14834830"/>
          </a:xfrm>
          <a:prstGeom prst="rect">
            <a:avLst/>
          </a:prstGeom>
          <a:noFill/>
        </p:spPr>
        <p:txBody>
          <a:bodyPr wrap="square" rtlCol="0">
            <a:spAutoFit/>
          </a:bodyPr>
          <a:lstStyle>
            <a:defPPr>
              <a:defRPr kern="1200" smtId="4294967295"/>
            </a:defPPr>
          </a:lstStyle>
          <a:p>
            <a:pPr algn="just"/>
            <a: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Music, known as a universal language, holds the ability to transcend our differences in background, culture, and experiences. The effects of music on the mind, body, and soul have been studied and confirmed, such its ability to regulate moods and emotions. As a social process, music plays an important role in fostering community while creating a shared musical experience. </a:t>
            </a:r>
          </a:p>
          <a:p>
            <a:pPr algn="just"/>
            <a:b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br>
            <a: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Specifically in the Indian context, the role of an indigenous therapeutic practice of </a:t>
            </a:r>
            <a:r>
              <a:rPr lang="en-US" sz="2600" dirty="0" err="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satsang</a:t>
            </a:r>
            <a: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singing religious folk songs in a group, has been demonstrated to improve the well-being of women in rural areas of India, specifically by helping women feel more empowered and stress-free, nurturing interpersonal relationships, and encouraging the formation of social groups that provide support in times of sorrows and happiness (Singh, 2014).</a:t>
            </a:r>
          </a:p>
          <a:p>
            <a:pPr algn="just"/>
            <a:b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br>
            <a: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Across cultures, folk songs are a window into a specific community by reflecting different aspects of tradition, customs, rituals, aspirations, values, and attitudes. Folk songs earn a position in society because their content satisfies psychological and social needs— they provide endless relief to the singers as well as the community as a whole (</a:t>
            </a:r>
            <a:r>
              <a:rPr lang="en-US" sz="2600" dirty="0" err="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Capila</a:t>
            </a:r>
            <a:r>
              <a:rPr lang="en-US" sz="26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2002). Performed during ceremonies, rituals, feasting, and work, songs provide diversions from the everyday monotony of life. Not only do they reduce the tedium of hard work, but they also provide an outlet for suppressed emotions and desires that cannot be expressed in words. Despite the evidence of the beneficial effects of music worldwide, very few studies have been conducted specifically on the role of folk songs in the health of individuals and the community.</a:t>
            </a:r>
          </a:p>
          <a:p>
            <a:pPr algn="just"/>
            <a:br>
              <a:rPr lang="en-US" sz="2400" dirty="0"/>
            </a:br>
            <a:endPar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87" name="TextBox 86">
            <a:extLst>
              <a:ext uri="{FF2B5EF4-FFF2-40B4-BE49-F238E27FC236}">
                <a16:creationId xmlns:a16="http://schemas.microsoft.com/office/drawing/2014/main" id="{7DB2E49A-CE7A-4210-AE9F-5037030C938E}"/>
              </a:ext>
            </a:extLst>
          </p:cNvPr>
          <p:cNvSpPr txBox="1"/>
          <p:nvPr/>
        </p:nvSpPr>
        <p:spPr>
          <a:xfrm>
            <a:off x="1111117" y="23249923"/>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Objective</a:t>
            </a:r>
          </a:p>
        </p:txBody>
      </p:sp>
      <p:sp>
        <p:nvSpPr>
          <p:cNvPr id="44" name="Rectangle: Rounded Corners 43"/>
          <p:cNvSpPr/>
          <p:nvPr/>
        </p:nvSpPr>
        <p:spPr>
          <a:xfrm>
            <a:off x="11482639" y="7062658"/>
            <a:ext cx="10058400" cy="9506269"/>
          </a:xfrm>
          <a:prstGeom prst="roundRect">
            <a:avLst>
              <a:gd name="adj" fmla="val 2700"/>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88" name="TextBox 87">
            <a:extLst>
              <a:ext uri="{FF2B5EF4-FFF2-40B4-BE49-F238E27FC236}">
                <a16:creationId xmlns:a16="http://schemas.microsoft.com/office/drawing/2014/main" id="{42B0A569-B3B2-4D39-9EF7-F3CC8A0EDD42}"/>
              </a:ext>
            </a:extLst>
          </p:cNvPr>
          <p:cNvSpPr txBox="1"/>
          <p:nvPr/>
        </p:nvSpPr>
        <p:spPr>
          <a:xfrm>
            <a:off x="11910738" y="8253915"/>
            <a:ext cx="9144000" cy="8894743"/>
          </a:xfrm>
          <a:prstGeom prst="rect">
            <a:avLst/>
          </a:prstGeom>
          <a:noFill/>
        </p:spPr>
        <p:txBody>
          <a:bodyPr wrap="square" rtlCol="0">
            <a:spAutoFit/>
          </a:bodyPr>
          <a:lstStyle>
            <a:defPPr>
              <a:defRPr lang="en-US" kern="1200"/>
            </a:defPPr>
            <a:lvl1pPr>
              <a:defRPr sz="2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pPr algn="just"/>
            <a:r>
              <a:rPr lang="en-US" dirty="0"/>
              <a:t>Nestled in the hills of the Western Himalayas, Himachal Pradesh has rapidly transformed into one of the fastest growing states in India. With 90% of the population living in rural areas, agriculture serves as the primary source of income and employment in the state. </a:t>
            </a:r>
          </a:p>
          <a:p>
            <a:pPr algn="just"/>
            <a:br>
              <a:rPr lang="en-US" dirty="0"/>
            </a:br>
            <a:r>
              <a:rPr lang="en-US" dirty="0"/>
              <a:t>In Himachal Pradesh, female farmers are the backbone of all agricultural practices, playing a vital role in all economic and crop production activities. From sowing and harvesting, to dairy and post-harvest management, women farmers complete about 80% of the field work in agriculture (Yojana 2018). Although women are essential to the agricultural sustainability of the region, they are historically undervalued and exploited. Indispensable to life in Kangra, women juggle multiple roles as the laborer, wife, and mother. However, they are rarely recognized for their invaluable work. When considering the physical and emotional hardships that rural village women face, it becomes evident to study their coping mechanisms and practices of healing.  </a:t>
            </a:r>
          </a:p>
          <a:p>
            <a:pPr algn="just"/>
            <a:br>
              <a:rPr lang="en-US" dirty="0"/>
            </a:br>
            <a:endParaRPr lang="en-US" dirty="0"/>
          </a:p>
        </p:txBody>
      </p:sp>
      <p:sp>
        <p:nvSpPr>
          <p:cNvPr id="89" name="TextBox 88">
            <a:extLst>
              <a:ext uri="{FF2B5EF4-FFF2-40B4-BE49-F238E27FC236}">
                <a16:creationId xmlns:a16="http://schemas.microsoft.com/office/drawing/2014/main" id="{CA3FBD3B-628E-43FF-A33F-32B15438C990}"/>
              </a:ext>
            </a:extLst>
          </p:cNvPr>
          <p:cNvSpPr txBox="1"/>
          <p:nvPr/>
        </p:nvSpPr>
        <p:spPr>
          <a:xfrm>
            <a:off x="11939839" y="7482385"/>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Background</a:t>
            </a:r>
          </a:p>
        </p:txBody>
      </p:sp>
      <p:sp>
        <p:nvSpPr>
          <p:cNvPr id="40" name="Rectangle: Rounded Corners 39"/>
          <p:cNvSpPr/>
          <p:nvPr/>
        </p:nvSpPr>
        <p:spPr>
          <a:xfrm>
            <a:off x="11482639" y="17148659"/>
            <a:ext cx="10058400" cy="14969666"/>
          </a:xfrm>
          <a:prstGeom prst="roundRect">
            <a:avLst>
              <a:gd name="adj" fmla="val 182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90" name="TextBox 89">
            <a:extLst>
              <a:ext uri="{FF2B5EF4-FFF2-40B4-BE49-F238E27FC236}">
                <a16:creationId xmlns:a16="http://schemas.microsoft.com/office/drawing/2014/main" id="{29FDCEBF-DA7D-4AE0-A6BD-06A1FEAE41E1}"/>
              </a:ext>
            </a:extLst>
          </p:cNvPr>
          <p:cNvSpPr txBox="1"/>
          <p:nvPr/>
        </p:nvSpPr>
        <p:spPr>
          <a:xfrm>
            <a:off x="11968940" y="18201781"/>
            <a:ext cx="9144000" cy="14496276"/>
          </a:xfrm>
          <a:prstGeom prst="rect">
            <a:avLst/>
          </a:prstGeom>
          <a:noFill/>
        </p:spPr>
        <p:txBody>
          <a:bodyPr wrap="square" rtlCol="0">
            <a:spAutoFit/>
          </a:bodyPr>
          <a:lstStyle>
            <a:defPPr>
              <a:defRPr lang="en-US" kern="1200"/>
            </a:defPPr>
            <a:lvl1pPr>
              <a:defRPr sz="2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pPr algn="just"/>
            <a:r>
              <a:rPr lang="en-US" dirty="0"/>
              <a:t>Research for the independent study project was conducted over a four-week period in nine rural villages outside of Dharamshala. Data was collected through fifteen semi-structured ethnographic interviews that gathered the participant’s personal information, knowledge, and experiences surrounding traditional practices of folk songs. Additionally, several excerpts from regional folk songs were translated and transcribed to be further analyzed for their underlying messages.</a:t>
            </a:r>
          </a:p>
          <a:p>
            <a:pPr algn="just"/>
            <a:endParaRPr lang="en-US" dirty="0"/>
          </a:p>
          <a:p>
            <a:pPr algn="just"/>
            <a:r>
              <a:rPr lang="en-US" dirty="0"/>
              <a:t>Interviews were conducted verbally, both one-on-one and in group settings that included up to six women. Due to the language barrier, a translator helped to facilitate the interview process, translating questions from English to Hindi, and responses back to English. Informed consent was obtained from all study participants through verbal consent. Each participant received a brief overview of the purpose of the study and were asked for verbal consent to the interview, an audio recording of the interview, and video of singing if applicable. All fifteen study participants agreed to the audio recording of the interview.</a:t>
            </a:r>
          </a:p>
          <a:p>
            <a:pPr algn="just"/>
            <a:endParaRPr lang="en-US" dirty="0"/>
          </a:p>
          <a:p>
            <a:pPr algn="just"/>
            <a:r>
              <a:rPr lang="en-US" dirty="0"/>
              <a:t>Interviews were conducted in various settings: the participant’s home, workplace, a workshop, or at a neighboring house in the same village. Only women were selected for the study, as they are the primary active transmitters of traditional folk songs. The targeted age range of participants was intended to be 40-65 years of age, but this was largely expanded when potential participants outside of the age range were found with vast knowledge of local traditional folk songs.</a:t>
            </a:r>
          </a:p>
          <a:p>
            <a:pPr algn="just"/>
            <a:br>
              <a:rPr lang="en-US" dirty="0"/>
            </a:br>
            <a:endParaRPr lang="en-US" dirty="0"/>
          </a:p>
        </p:txBody>
      </p:sp>
      <p:sp>
        <p:nvSpPr>
          <p:cNvPr id="91" name="TextBox 90">
            <a:extLst>
              <a:ext uri="{FF2B5EF4-FFF2-40B4-BE49-F238E27FC236}">
                <a16:creationId xmlns:a16="http://schemas.microsoft.com/office/drawing/2014/main" id="{15232698-55E6-4C6D-9947-A1F5F1CCE1E0}"/>
              </a:ext>
            </a:extLst>
          </p:cNvPr>
          <p:cNvSpPr txBox="1"/>
          <p:nvPr/>
        </p:nvSpPr>
        <p:spPr>
          <a:xfrm>
            <a:off x="11968940" y="17540729"/>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Methodology</a:t>
            </a:r>
          </a:p>
        </p:txBody>
      </p:sp>
      <p:sp>
        <p:nvSpPr>
          <p:cNvPr id="41" name="Rectangle: Rounded Corners 40"/>
          <p:cNvSpPr/>
          <p:nvPr/>
        </p:nvSpPr>
        <p:spPr>
          <a:xfrm>
            <a:off x="22311361" y="7062659"/>
            <a:ext cx="10058400" cy="11417988"/>
          </a:xfrm>
          <a:prstGeom prst="roundRect">
            <a:avLst>
              <a:gd name="adj" fmla="val 1937"/>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92" name="TextBox 91">
            <a:extLst>
              <a:ext uri="{FF2B5EF4-FFF2-40B4-BE49-F238E27FC236}">
                <a16:creationId xmlns:a16="http://schemas.microsoft.com/office/drawing/2014/main" id="{65C4E645-8814-452E-ABF9-94046EFDF552}"/>
              </a:ext>
            </a:extLst>
          </p:cNvPr>
          <p:cNvSpPr txBox="1"/>
          <p:nvPr/>
        </p:nvSpPr>
        <p:spPr>
          <a:xfrm>
            <a:off x="22739460" y="7958295"/>
            <a:ext cx="9324649" cy="8015015"/>
          </a:xfrm>
          <a:prstGeom prst="rect">
            <a:avLst/>
          </a:prstGeom>
          <a:noFill/>
        </p:spPr>
        <p:txBody>
          <a:bodyPr wrap="square" rtlCol="0">
            <a:spAutoFit/>
          </a:bodyPr>
          <a:lstStyle>
            <a:defPPr>
              <a:defRPr kern="1200" smtId="4294967295"/>
            </a:defPPr>
          </a:lstStyle>
          <a:p>
            <a:pPr fontAlgn="base">
              <a:spcAft>
                <a:spcPts val="800"/>
              </a:spcAft>
            </a:pPr>
            <a:r>
              <a:rPr lang="en-US" sz="2400" b="1" u="sng"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Categories of Folk Songs</a:t>
            </a:r>
            <a:endParaRPr lang="en-US" sz="2400" b="1" dirty="0"/>
          </a:p>
          <a:p>
            <a:pPr fontAlgn="base"/>
            <a:r>
              <a:rPr lang="en-US" sz="2400" b="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1. Songs of Life-cycle events/Celebration</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a. Childbirth </a:t>
            </a:r>
          </a:p>
          <a:p>
            <a:pPr fontAlgn="base"/>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a:t>
            </a:r>
            <a:r>
              <a:rPr lang="en-US" sz="2400" i="1" dirty="0" err="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i</a:t>
            </a:r>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Before delivery</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 Gathering of family, friends, and neighbors</a:t>
            </a:r>
          </a:p>
          <a:p>
            <a:pPr fontAlgn="base"/>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ii. During delivery</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 Songs about labor pains and herbal remedies</a:t>
            </a:r>
          </a:p>
          <a:p>
            <a:pPr fontAlgn="base"/>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iii. After delivery</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a. Naming Ceremony (</a:t>
            </a:r>
            <a:r>
              <a:rPr lang="en-US" sz="2400" i="1" dirty="0" err="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Guntar</a:t>
            </a:r>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a:t>
            </a:r>
          </a:p>
          <a:p>
            <a:pPr fontAlgn="base">
              <a:spcAft>
                <a:spcPts val="500"/>
              </a:spcAft>
            </a:pPr>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b. Hair-Shaving Ceremony (</a:t>
            </a:r>
            <a:r>
              <a:rPr lang="en-US" sz="2400" i="1" dirty="0" err="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Mundan</a:t>
            </a:r>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a:t>
            </a:r>
          </a:p>
          <a:p>
            <a:pPr fontAlgn="base"/>
            <a:r>
              <a:rPr lang="en-US" sz="2400" b="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2. Songs Reflecting Social Relations</a:t>
            </a:r>
          </a:p>
          <a:p>
            <a:pPr fontAlgn="base"/>
            <a:r>
              <a:rPr lang="en-US" sz="2400" b="1"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a:t>
            </a:r>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a. Mother/Daughter relationship</a:t>
            </a:r>
          </a:p>
          <a:p>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b. Mother-in-law/Daughter</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 Songs express feelings of isolation and resent</a:t>
            </a:r>
          </a:p>
          <a:p>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c. Husband/Wife</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 Songs about separation, longing, loneliness</a:t>
            </a:r>
          </a:p>
          <a:p>
            <a:pPr fontAlgn="base">
              <a:spcBef>
                <a:spcPts val="600"/>
              </a:spcBef>
            </a:pPr>
            <a:r>
              <a:rPr lang="en-US" sz="2400" b="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3. Songs of the Environment</a:t>
            </a:r>
          </a:p>
          <a:p>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a:t>
            </a:r>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a. Monsoon Music (</a:t>
            </a:r>
            <a:r>
              <a:rPr lang="en-US" sz="2400" i="1" dirty="0" err="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Barsate</a:t>
            </a:r>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 Sung in groups while farming during harvest season</a:t>
            </a:r>
          </a:p>
          <a:p>
            <a:r>
              <a:rPr lang="en-US" sz="2400" i="1"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b. Kangra songs</a:t>
            </a:r>
          </a:p>
          <a:p>
            <a:pPr fontAlgn="base"/>
            <a:r>
              <a:rPr lang="en-US" sz="2400"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               - Landmarks and features of the environment </a:t>
            </a:r>
          </a:p>
        </p:txBody>
      </p:sp>
      <p:sp>
        <p:nvSpPr>
          <p:cNvPr id="93" name="TextBox 92">
            <a:extLst>
              <a:ext uri="{FF2B5EF4-FFF2-40B4-BE49-F238E27FC236}">
                <a16:creationId xmlns:a16="http://schemas.microsoft.com/office/drawing/2014/main" id="{7381E656-1550-4678-91D6-50348E24F942}"/>
              </a:ext>
            </a:extLst>
          </p:cNvPr>
          <p:cNvSpPr txBox="1"/>
          <p:nvPr/>
        </p:nvSpPr>
        <p:spPr>
          <a:xfrm>
            <a:off x="22710359" y="7308260"/>
            <a:ext cx="9144000" cy="655293"/>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Results</a:t>
            </a:r>
          </a:p>
        </p:txBody>
      </p:sp>
      <p:pic>
        <p:nvPicPr>
          <p:cNvPr id="3" name="Picture 2">
            <a:extLst>
              <a:ext uri="{FF2B5EF4-FFF2-40B4-BE49-F238E27FC236}">
                <a16:creationId xmlns:a16="http://schemas.microsoft.com/office/drawing/2014/main" id="{13C49A22-8D7A-BB47-AC71-A147FB54BB26}"/>
              </a:ext>
            </a:extLst>
          </p:cNvPr>
          <p:cNvPicPr>
            <a:picLocks noChangeAspect="1"/>
          </p:cNvPicPr>
          <p:nvPr/>
        </p:nvPicPr>
        <p:blipFill>
          <a:blip r:embed="rId2"/>
          <a:stretch>
            <a:fillRect/>
          </a:stretch>
        </p:blipFill>
        <p:spPr>
          <a:xfrm>
            <a:off x="0" y="2832256"/>
            <a:ext cx="9400747" cy="3357947"/>
          </a:xfrm>
          <a:prstGeom prst="rect">
            <a:avLst/>
          </a:prstGeom>
        </p:spPr>
      </p:pic>
      <p:sp>
        <p:nvSpPr>
          <p:cNvPr id="30" name="TextBox 29">
            <a:extLst>
              <a:ext uri="{FF2B5EF4-FFF2-40B4-BE49-F238E27FC236}">
                <a16:creationId xmlns:a16="http://schemas.microsoft.com/office/drawing/2014/main" id="{C40C8ED7-2EAF-334D-A850-E9150D1A46C4}"/>
              </a:ext>
            </a:extLst>
          </p:cNvPr>
          <p:cNvSpPr txBox="1"/>
          <p:nvPr/>
        </p:nvSpPr>
        <p:spPr>
          <a:xfrm>
            <a:off x="1111117" y="23857549"/>
            <a:ext cx="9144000" cy="8094524"/>
          </a:xfrm>
          <a:prstGeom prst="rect">
            <a:avLst/>
          </a:prstGeom>
          <a:noFill/>
        </p:spPr>
        <p:txBody>
          <a:bodyPr wrap="square" rtlCol="0">
            <a:spAutoFit/>
          </a:bodyPr>
          <a:lstStyle>
            <a:defPPr>
              <a:defRPr lang="en-US" kern="1200"/>
            </a:defPPr>
            <a:lvl1pPr>
              <a:defRPr sz="24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pPr algn="just"/>
            <a:r>
              <a:rPr lang="en-US" sz="2600" dirty="0"/>
              <a:t>This cross-sectional study explores the role of traditional folk songs in the health of women living in rural Dharamshala in the Kangra District of Himachal Pradesh. The purpose of this research is to examine the potential of folk songs to understand the lives of women in rural Dharamshala from the perspective of their health. </a:t>
            </a:r>
          </a:p>
          <a:p>
            <a:pPr algn="just"/>
            <a:endParaRPr lang="en-US" sz="2600" dirty="0"/>
          </a:p>
          <a:p>
            <a:pPr algn="just"/>
            <a:r>
              <a:rPr lang="en-US" sz="2600" dirty="0"/>
              <a:t>This study will explore the research question: How do folk songs communicate information about women’s health and their position in society, and what are their perceived effects of singing on their health? Through the lens of regional folk music, this study aims to examine the impact of social and cultural factors on women’s health. </a:t>
            </a:r>
          </a:p>
          <a:p>
            <a:pPr algn="just"/>
            <a:endParaRPr lang="en-US" sz="2600" dirty="0"/>
          </a:p>
          <a:p>
            <a:pPr algn="just"/>
            <a:r>
              <a:rPr lang="en-US" sz="2600" dirty="0"/>
              <a:t>In the context of a modernizing world, folk music has changed and evolved. This study will also investigate the impact of globalization and modernization on traditional folk songs.</a:t>
            </a:r>
          </a:p>
        </p:txBody>
      </p:sp>
      <p:graphicFrame>
        <p:nvGraphicFramePr>
          <p:cNvPr id="2" name="Table 1">
            <a:extLst>
              <a:ext uri="{FF2B5EF4-FFF2-40B4-BE49-F238E27FC236}">
                <a16:creationId xmlns:a16="http://schemas.microsoft.com/office/drawing/2014/main" id="{867BBA3F-E913-A749-A690-F40F8C676C62}"/>
              </a:ext>
            </a:extLst>
          </p:cNvPr>
          <p:cNvGraphicFramePr>
            <a:graphicFrameLocks noGrp="1"/>
          </p:cNvGraphicFramePr>
          <p:nvPr>
            <p:extLst>
              <p:ext uri="{D42A27DB-BD31-4B8C-83A1-F6EECF244321}">
                <p14:modId xmlns:p14="http://schemas.microsoft.com/office/powerpoint/2010/main" val="3089029193"/>
              </p:ext>
            </p:extLst>
          </p:nvPr>
        </p:nvGraphicFramePr>
        <p:xfrm>
          <a:off x="22739460" y="16700124"/>
          <a:ext cx="9114899" cy="1604677"/>
        </p:xfrm>
        <a:graphic>
          <a:graphicData uri="http://schemas.openxmlformats.org/drawingml/2006/table">
            <a:tbl>
              <a:tblPr firstRow="1" firstCol="1" bandRow="1">
                <a:tableStyleId>{5C22544A-7EE6-4342-B048-85BDC9FD1C3A}</a:tableStyleId>
              </a:tblPr>
              <a:tblGrid>
                <a:gridCol w="1219760">
                  <a:extLst>
                    <a:ext uri="{9D8B030D-6E8A-4147-A177-3AD203B41FA5}">
                      <a16:colId xmlns:a16="http://schemas.microsoft.com/office/drawing/2014/main" val="4123642439"/>
                    </a:ext>
                  </a:extLst>
                </a:gridCol>
                <a:gridCol w="1098835">
                  <a:extLst>
                    <a:ext uri="{9D8B030D-6E8A-4147-A177-3AD203B41FA5}">
                      <a16:colId xmlns:a16="http://schemas.microsoft.com/office/drawing/2014/main" val="955055601"/>
                    </a:ext>
                  </a:extLst>
                </a:gridCol>
                <a:gridCol w="1146153">
                  <a:extLst>
                    <a:ext uri="{9D8B030D-6E8A-4147-A177-3AD203B41FA5}">
                      <a16:colId xmlns:a16="http://schemas.microsoft.com/office/drawing/2014/main" val="2523926505"/>
                    </a:ext>
                  </a:extLst>
                </a:gridCol>
                <a:gridCol w="1664902">
                  <a:extLst>
                    <a:ext uri="{9D8B030D-6E8A-4147-A177-3AD203B41FA5}">
                      <a16:colId xmlns:a16="http://schemas.microsoft.com/office/drawing/2014/main" val="2782830641"/>
                    </a:ext>
                  </a:extLst>
                </a:gridCol>
                <a:gridCol w="1075176">
                  <a:extLst>
                    <a:ext uri="{9D8B030D-6E8A-4147-A177-3AD203B41FA5}">
                      <a16:colId xmlns:a16="http://schemas.microsoft.com/office/drawing/2014/main" val="1910642046"/>
                    </a:ext>
                  </a:extLst>
                </a:gridCol>
                <a:gridCol w="779875">
                  <a:extLst>
                    <a:ext uri="{9D8B030D-6E8A-4147-A177-3AD203B41FA5}">
                      <a16:colId xmlns:a16="http://schemas.microsoft.com/office/drawing/2014/main" val="888861962"/>
                    </a:ext>
                  </a:extLst>
                </a:gridCol>
                <a:gridCol w="1269707">
                  <a:extLst>
                    <a:ext uri="{9D8B030D-6E8A-4147-A177-3AD203B41FA5}">
                      <a16:colId xmlns:a16="http://schemas.microsoft.com/office/drawing/2014/main" val="3037371822"/>
                    </a:ext>
                  </a:extLst>
                </a:gridCol>
                <a:gridCol w="860491">
                  <a:extLst>
                    <a:ext uri="{9D8B030D-6E8A-4147-A177-3AD203B41FA5}">
                      <a16:colId xmlns:a16="http://schemas.microsoft.com/office/drawing/2014/main" val="70691930"/>
                    </a:ext>
                  </a:extLst>
                </a:gridCol>
              </a:tblGrid>
              <a:tr h="885334">
                <a:tc>
                  <a:txBody>
                    <a:bodyPr/>
                    <a:lstStyle/>
                    <a:p>
                      <a:pPr marL="0" marR="0" algn="r">
                        <a:spcBef>
                          <a:spcPts val="0"/>
                        </a:spcBef>
                        <a:spcAft>
                          <a:spcPts val="0"/>
                        </a:spcAft>
                      </a:pPr>
                      <a:r>
                        <a:rPr lang="en-US" sz="1300" dirty="0">
                          <a:effectLst/>
                          <a:latin typeface="Georgia" panose="02040502050405020303" pitchFamily="18" charset="0"/>
                        </a:rPr>
                        <a:t>Effect of singing</a:t>
                      </a:r>
                      <a:endParaRPr lang="en-US" sz="1200" dirty="0">
                        <a:effectLst/>
                        <a:latin typeface="Georgia" panose="02040502050405020303" pitchFamily="18" charset="0"/>
                        <a:ea typeface="Open Sans" panose="020B060603050402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dirty="0">
                          <a:effectLst/>
                          <a:latin typeface="Georgia" panose="02040502050405020303" pitchFamily="18" charset="0"/>
                        </a:rPr>
                        <a:t>Source of happiness</a:t>
                      </a:r>
                      <a:endParaRPr lang="en-US" sz="1200" dirty="0">
                        <a:effectLst/>
                        <a:latin typeface="Georgia" panose="02040502050405020303" pitchFamily="18" charset="0"/>
                        <a:ea typeface="Open Sans" panose="020B060603050402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a:effectLst/>
                          <a:latin typeface="Georgia" panose="02040502050405020303" pitchFamily="18" charset="0"/>
                        </a:rPr>
                        <a:t>Emotional outlet</a:t>
                      </a:r>
                      <a:endParaRPr lang="en-US" sz="120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dirty="0">
                          <a:effectLst/>
                          <a:latin typeface="Georgia" panose="02040502050405020303" pitchFamily="18" charset="0"/>
                        </a:rPr>
                        <a:t>Stress relief/relaxation</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a:effectLst/>
                          <a:latin typeface="Georgia" panose="02040502050405020303" pitchFamily="18" charset="0"/>
                        </a:rPr>
                        <a:t>Diversion from negative thoughts</a:t>
                      </a:r>
                      <a:endParaRPr lang="en-US" sz="120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a:effectLst/>
                          <a:latin typeface="Georgia" panose="02040502050405020303" pitchFamily="18" charset="0"/>
                        </a:rPr>
                        <a:t>Pass time</a:t>
                      </a:r>
                      <a:endParaRPr lang="en-US" sz="120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dirty="0">
                          <a:effectLst/>
                          <a:latin typeface="Georgia" panose="02040502050405020303" pitchFamily="18" charset="0"/>
                        </a:rPr>
                        <a:t>Increase productivity</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300" dirty="0">
                          <a:effectLst/>
                          <a:latin typeface="Georgia" panose="02040502050405020303" pitchFamily="18" charset="0"/>
                        </a:rPr>
                        <a:t>Bond with group</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5071818"/>
                  </a:ext>
                </a:extLst>
              </a:tr>
              <a:tr h="719343">
                <a:tc>
                  <a:txBody>
                    <a:bodyPr/>
                    <a:lstStyle/>
                    <a:p>
                      <a:pPr marL="0" marR="0" algn="r">
                        <a:spcBef>
                          <a:spcPts val="0"/>
                        </a:spcBef>
                        <a:spcAft>
                          <a:spcPts val="0"/>
                        </a:spcAft>
                      </a:pPr>
                      <a:r>
                        <a:rPr lang="en-US" sz="1300" dirty="0">
                          <a:effectLst/>
                          <a:latin typeface="Georgia" panose="02040502050405020303" pitchFamily="18" charset="0"/>
                        </a:rPr>
                        <a:t>Fraction of participants</a:t>
                      </a:r>
                      <a:endParaRPr lang="en-US" sz="1200" dirty="0">
                        <a:effectLst/>
                        <a:latin typeface="Georgia" panose="02040502050405020303" pitchFamily="18" charset="0"/>
                      </a:endParaRPr>
                    </a:p>
                    <a:p>
                      <a:pPr marL="0" marR="0" algn="r">
                        <a:spcBef>
                          <a:spcPts val="0"/>
                        </a:spcBef>
                        <a:spcAft>
                          <a:spcPts val="0"/>
                        </a:spcAft>
                      </a:pPr>
                      <a:r>
                        <a:rPr lang="en-US" sz="1300" dirty="0">
                          <a:effectLst/>
                          <a:latin typeface="Georgia" panose="02040502050405020303" pitchFamily="18" charset="0"/>
                        </a:rPr>
                        <a:t>(n = 15)</a:t>
                      </a:r>
                      <a:endParaRPr lang="en-US" sz="1200" dirty="0">
                        <a:effectLst/>
                        <a:latin typeface="Georgia" panose="02040502050405020303" pitchFamily="18" charset="0"/>
                        <a:ea typeface="Open Sans" panose="020B060603050402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1.0</a:t>
                      </a:r>
                      <a:endParaRPr lang="en-US" sz="2000" dirty="0">
                        <a:effectLst/>
                        <a:latin typeface="Georgia" panose="02040502050405020303" pitchFamily="18" charset="0"/>
                        <a:ea typeface="Open Sans" panose="020B060603050402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1.0</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1.0</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0.67</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0.5</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0.27</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2000" dirty="0">
                          <a:effectLst/>
                          <a:latin typeface="Georgia" panose="02040502050405020303" pitchFamily="18" charset="0"/>
                        </a:rPr>
                        <a:t>1.0</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1108846"/>
                  </a:ext>
                </a:extLst>
              </a:tr>
            </a:tbl>
          </a:graphicData>
        </a:graphic>
      </p:graphicFrame>
      <p:sp>
        <p:nvSpPr>
          <p:cNvPr id="31" name="TextBox 30">
            <a:extLst>
              <a:ext uri="{FF2B5EF4-FFF2-40B4-BE49-F238E27FC236}">
                <a16:creationId xmlns:a16="http://schemas.microsoft.com/office/drawing/2014/main" id="{9EB232C6-3A4F-DA4D-8162-56640103AE45}"/>
              </a:ext>
            </a:extLst>
          </p:cNvPr>
          <p:cNvSpPr txBox="1"/>
          <p:nvPr/>
        </p:nvSpPr>
        <p:spPr>
          <a:xfrm>
            <a:off x="22652157" y="16107262"/>
            <a:ext cx="9144000" cy="461665"/>
          </a:xfrm>
          <a:prstGeom prst="rect">
            <a:avLst/>
          </a:prstGeom>
          <a:noFill/>
        </p:spPr>
        <p:txBody>
          <a:bodyPr wrap="square" rtlCol="0">
            <a:spAutoFit/>
          </a:bodyPr>
          <a:lstStyle>
            <a:defPPr>
              <a:defRPr kern="1200" smtId="4294967295"/>
            </a:defPPr>
          </a:lstStyle>
          <a:p>
            <a:r>
              <a:rPr lang="en-US" sz="2400" b="1" u="sng" dirty="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rPr>
              <a:t>Perceived Effects of Singing Folk Songs</a:t>
            </a:r>
          </a:p>
        </p:txBody>
      </p:sp>
      <p:sp>
        <p:nvSpPr>
          <p:cNvPr id="33" name="TextBox 32">
            <a:extLst>
              <a:ext uri="{FF2B5EF4-FFF2-40B4-BE49-F238E27FC236}">
                <a16:creationId xmlns:a16="http://schemas.microsoft.com/office/drawing/2014/main" id="{AAB02652-4B59-DE42-B6C6-E066C8F2E6FC}"/>
              </a:ext>
            </a:extLst>
          </p:cNvPr>
          <p:cNvSpPr txBox="1"/>
          <p:nvPr/>
        </p:nvSpPr>
        <p:spPr>
          <a:xfrm>
            <a:off x="22768561" y="19147777"/>
            <a:ext cx="9144000" cy="646331"/>
          </a:xfrm>
          <a:prstGeom prst="rect">
            <a:avLst/>
          </a:prstGeom>
          <a:noFill/>
        </p:spPr>
        <p:txBody>
          <a:bodyPr wrap="square" rtlCol="0">
            <a:spAutoFit/>
          </a:bodyPr>
          <a:lstStyle>
            <a:defPPr>
              <a:defRPr kern="1200" smtId="4294967295"/>
            </a:defPPr>
          </a:lstStyle>
          <a:p>
            <a:r>
              <a:rPr lang="en-US" sz="3600" b="1" dirty="0">
                <a:solidFill>
                  <a:schemeClr val="tx1">
                    <a:lumMod val="75000"/>
                    <a:lumOff val="25000"/>
                  </a:schemeClr>
                </a:solidFill>
                <a:latin typeface="Montserrat Extra Bold" panose="00000900000000000000" pitchFamily="50" charset="0"/>
              </a:rPr>
              <a:t>Discussion</a:t>
            </a:r>
          </a:p>
        </p:txBody>
      </p:sp>
      <p:sp>
        <p:nvSpPr>
          <p:cNvPr id="34" name="TextBox 33">
            <a:extLst>
              <a:ext uri="{FF2B5EF4-FFF2-40B4-BE49-F238E27FC236}">
                <a16:creationId xmlns:a16="http://schemas.microsoft.com/office/drawing/2014/main" id="{2307B015-8575-7148-8107-E0054598E711}"/>
              </a:ext>
            </a:extLst>
          </p:cNvPr>
          <p:cNvSpPr txBox="1"/>
          <p:nvPr/>
        </p:nvSpPr>
        <p:spPr>
          <a:xfrm>
            <a:off x="33568182" y="29313530"/>
            <a:ext cx="9144000" cy="2492990"/>
          </a:xfrm>
          <a:prstGeom prst="rect">
            <a:avLst/>
          </a:prstGeom>
          <a:noFill/>
        </p:spPr>
        <p:txBody>
          <a:bodyPr wrap="square" rtlCol="0">
            <a:spAutoFit/>
          </a:bodyPr>
          <a:lstStyle>
            <a:defPPr>
              <a:defRPr lang="en-US" kern="1200"/>
            </a:defPPr>
            <a:lvl1pPr>
              <a:defRPr sz="24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defRPr>
            </a:lvl1pPr>
          </a:lstStyle>
          <a:p>
            <a:pPr algn="just"/>
            <a:r>
              <a:rPr lang="en-US" sz="2600" dirty="0"/>
              <a:t>This study would not have been possible without the support many wonderful people. Thank you to the staff of Jagori Grameen, my ISP advisor Navneet ji, my amazing host families, and all of the SIT India staff, Archana ji, Bhavna ji, Goutam ji, Abid ji, and Azim ji- I miss you with all of my heart. </a:t>
            </a:r>
          </a:p>
        </p:txBody>
      </p:sp>
      <p:pic>
        <p:nvPicPr>
          <p:cNvPr id="6" name="Picture 5">
            <a:extLst>
              <a:ext uri="{FF2B5EF4-FFF2-40B4-BE49-F238E27FC236}">
                <a16:creationId xmlns:a16="http://schemas.microsoft.com/office/drawing/2014/main" id="{F09A3036-B08F-9F48-A721-3E21E5078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0660" y="1859884"/>
            <a:ext cx="3641900" cy="4151766"/>
          </a:xfrm>
          <a:prstGeom prst="rect">
            <a:avLst/>
          </a:prstGeom>
        </p:spPr>
      </p:pic>
    </p:spTree>
    <p:extLst>
      <p:ext uri="{BB962C8B-B14F-4D97-AF65-F5344CB8AC3E}">
        <p14:creationId xmlns:p14="http://schemas.microsoft.com/office/powerpoint/2010/main" val="41281233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assessingslate|09-20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Arial"/>
        <a:cs typeface="Arial"/>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4088</TotalTime>
  <Words>1827</Words>
  <Application>Microsoft Macintosh PowerPoint</Application>
  <PresentationFormat>Custom</PresentationFormat>
  <Paragraphs>82</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Montserrat Extra Bold</vt:lpstr>
      <vt:lpstr>Calibri</vt:lpstr>
      <vt:lpstr>Arial</vt:lpstr>
      <vt:lpstr>Open Sans</vt:lpstr>
      <vt:lpstr>Domine</vt:lpstr>
      <vt:lpstr>Georgia</vt:lpstr>
      <vt:lpstr>Times New Roman</vt:lpstr>
      <vt:lpstr>Office Theme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subject>Template For Scientific Poster Presentation</dc:subject>
  <dc:creator>Graphicsland/MakeSigns.com</dc:creator>
  <cp:keywords>scientific, research, template, custom, poster, presentation, symposium, printing, powerpoint, create, design, example, sample, download</cp:keywords>
  <dc:description>We offer free powerpoint poster templates to help you design your very own scientific poster presentation.</dc:description>
  <cp:lastModifiedBy>Yumeng Zhang</cp:lastModifiedBy>
  <cp:revision>32</cp:revision>
  <dcterms:modified xsi:type="dcterms:W3CDTF">2020-04-13T06:44:12Z</dcterms:modified>
  <cp:category>science research poster</cp:category>
</cp:coreProperties>
</file>