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32918400" cy="32918400"/>
  <p:notesSz cx="6858000" cy="9144000"/>
  <p:defaultTextStyle>
    <a:defPPr>
      <a:defRPr lang="en-US"/>
    </a:defPPr>
    <a:lvl1pPr marL="0" algn="l" defTabSz="1880845" rtl="0" eaLnBrk="1" latinLnBrk="0" hangingPunct="1">
      <a:defRPr sz="7400" kern="1200">
        <a:solidFill>
          <a:schemeClr val="tx1"/>
        </a:solidFill>
        <a:latin typeface="+mn-lt"/>
        <a:ea typeface="+mn-ea"/>
        <a:cs typeface="+mn-cs"/>
      </a:defRPr>
    </a:lvl1pPr>
    <a:lvl2pPr marL="1880845" algn="l" defTabSz="1880845" rtl="0" eaLnBrk="1" latinLnBrk="0" hangingPunct="1">
      <a:defRPr sz="7400" kern="1200">
        <a:solidFill>
          <a:schemeClr val="tx1"/>
        </a:solidFill>
        <a:latin typeface="+mn-lt"/>
        <a:ea typeface="+mn-ea"/>
        <a:cs typeface="+mn-cs"/>
      </a:defRPr>
    </a:lvl2pPr>
    <a:lvl3pPr marL="3761689" algn="l" defTabSz="1880845" rtl="0" eaLnBrk="1" latinLnBrk="0" hangingPunct="1">
      <a:defRPr sz="7400" kern="1200">
        <a:solidFill>
          <a:schemeClr val="tx1"/>
        </a:solidFill>
        <a:latin typeface="+mn-lt"/>
        <a:ea typeface="+mn-ea"/>
        <a:cs typeface="+mn-cs"/>
      </a:defRPr>
    </a:lvl3pPr>
    <a:lvl4pPr marL="5642534" algn="l" defTabSz="1880845" rtl="0" eaLnBrk="1" latinLnBrk="0" hangingPunct="1">
      <a:defRPr sz="7400" kern="1200">
        <a:solidFill>
          <a:schemeClr val="tx1"/>
        </a:solidFill>
        <a:latin typeface="+mn-lt"/>
        <a:ea typeface="+mn-ea"/>
        <a:cs typeface="+mn-cs"/>
      </a:defRPr>
    </a:lvl4pPr>
    <a:lvl5pPr marL="7523378" algn="l" defTabSz="1880845" rtl="0" eaLnBrk="1" latinLnBrk="0" hangingPunct="1">
      <a:defRPr sz="7400" kern="1200">
        <a:solidFill>
          <a:schemeClr val="tx1"/>
        </a:solidFill>
        <a:latin typeface="+mn-lt"/>
        <a:ea typeface="+mn-ea"/>
        <a:cs typeface="+mn-cs"/>
      </a:defRPr>
    </a:lvl5pPr>
    <a:lvl6pPr marL="9404223" algn="l" defTabSz="1880845" rtl="0" eaLnBrk="1" latinLnBrk="0" hangingPunct="1">
      <a:defRPr sz="7400" kern="1200">
        <a:solidFill>
          <a:schemeClr val="tx1"/>
        </a:solidFill>
        <a:latin typeface="+mn-lt"/>
        <a:ea typeface="+mn-ea"/>
        <a:cs typeface="+mn-cs"/>
      </a:defRPr>
    </a:lvl6pPr>
    <a:lvl7pPr marL="11285068" algn="l" defTabSz="1880845" rtl="0" eaLnBrk="1" latinLnBrk="0" hangingPunct="1">
      <a:defRPr sz="7400" kern="1200">
        <a:solidFill>
          <a:schemeClr val="tx1"/>
        </a:solidFill>
        <a:latin typeface="+mn-lt"/>
        <a:ea typeface="+mn-ea"/>
        <a:cs typeface="+mn-cs"/>
      </a:defRPr>
    </a:lvl7pPr>
    <a:lvl8pPr marL="13165913" algn="l" defTabSz="1880845" rtl="0" eaLnBrk="1" latinLnBrk="0" hangingPunct="1">
      <a:defRPr sz="7400" kern="1200">
        <a:solidFill>
          <a:schemeClr val="tx1"/>
        </a:solidFill>
        <a:latin typeface="+mn-lt"/>
        <a:ea typeface="+mn-ea"/>
        <a:cs typeface="+mn-cs"/>
      </a:defRPr>
    </a:lvl8pPr>
    <a:lvl9pPr marL="15046758" algn="l" defTabSz="1880845" rtl="0" eaLnBrk="1" latinLnBrk="0" hangingPunct="1">
      <a:defRPr sz="7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036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ouglas C. Heimburger" initials="DCH"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7152" autoAdjust="0"/>
  </p:normalViewPr>
  <p:slideViewPr>
    <p:cSldViewPr snapToGrid="0" snapToObjects="1">
      <p:cViewPr>
        <p:scale>
          <a:sx n="25" d="100"/>
          <a:sy n="25" d="100"/>
        </p:scale>
        <p:origin x="-16" y="-2004"/>
      </p:cViewPr>
      <p:guideLst>
        <p:guide orient="horz" pos="10368"/>
        <p:guide pos="1036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10226042"/>
            <a:ext cx="27980640" cy="7056120"/>
          </a:xfrm>
        </p:spPr>
        <p:txBody>
          <a:bodyPr/>
          <a:lstStyle/>
          <a:p>
            <a:r>
              <a:rPr lang="en-US"/>
              <a:t>Click to edit Master title style</a:t>
            </a:r>
          </a:p>
        </p:txBody>
      </p:sp>
      <p:sp>
        <p:nvSpPr>
          <p:cNvPr id="3" name="Subtitle 2"/>
          <p:cNvSpPr>
            <a:spLocks noGrp="1"/>
          </p:cNvSpPr>
          <p:nvPr>
            <p:ph type="subTitle" idx="1"/>
          </p:nvPr>
        </p:nvSpPr>
        <p:spPr>
          <a:xfrm>
            <a:off x="4937760" y="18653760"/>
            <a:ext cx="23042880" cy="8412480"/>
          </a:xfrm>
        </p:spPr>
        <p:txBody>
          <a:bodyPr/>
          <a:lstStyle>
            <a:lvl1pPr marL="0" indent="0" algn="ctr">
              <a:buNone/>
              <a:defRPr>
                <a:solidFill>
                  <a:schemeClr val="tx1">
                    <a:tint val="75000"/>
                  </a:schemeClr>
                </a:solidFill>
              </a:defRPr>
            </a:lvl1pPr>
            <a:lvl2pPr marL="1880845" indent="0" algn="ctr">
              <a:buNone/>
              <a:defRPr>
                <a:solidFill>
                  <a:schemeClr val="tx1">
                    <a:tint val="75000"/>
                  </a:schemeClr>
                </a:solidFill>
              </a:defRPr>
            </a:lvl2pPr>
            <a:lvl3pPr marL="3761689" indent="0" algn="ctr">
              <a:buNone/>
              <a:defRPr>
                <a:solidFill>
                  <a:schemeClr val="tx1">
                    <a:tint val="75000"/>
                  </a:schemeClr>
                </a:solidFill>
              </a:defRPr>
            </a:lvl3pPr>
            <a:lvl4pPr marL="5642534" indent="0" algn="ctr">
              <a:buNone/>
              <a:defRPr>
                <a:solidFill>
                  <a:schemeClr val="tx1">
                    <a:tint val="75000"/>
                  </a:schemeClr>
                </a:solidFill>
              </a:defRPr>
            </a:lvl4pPr>
            <a:lvl5pPr marL="7523378" indent="0" algn="ctr">
              <a:buNone/>
              <a:defRPr>
                <a:solidFill>
                  <a:schemeClr val="tx1">
                    <a:tint val="75000"/>
                  </a:schemeClr>
                </a:solidFill>
              </a:defRPr>
            </a:lvl5pPr>
            <a:lvl6pPr marL="9404223" indent="0" algn="ctr">
              <a:buNone/>
              <a:defRPr>
                <a:solidFill>
                  <a:schemeClr val="tx1">
                    <a:tint val="75000"/>
                  </a:schemeClr>
                </a:solidFill>
              </a:defRPr>
            </a:lvl6pPr>
            <a:lvl7pPr marL="11285068" indent="0" algn="ctr">
              <a:buNone/>
              <a:defRPr>
                <a:solidFill>
                  <a:schemeClr val="tx1">
                    <a:tint val="75000"/>
                  </a:schemeClr>
                </a:solidFill>
              </a:defRPr>
            </a:lvl7pPr>
            <a:lvl8pPr marL="13165913" indent="0" algn="ctr">
              <a:buNone/>
              <a:defRPr>
                <a:solidFill>
                  <a:schemeClr val="tx1">
                    <a:tint val="75000"/>
                  </a:schemeClr>
                </a:solidFill>
              </a:defRPr>
            </a:lvl8pPr>
            <a:lvl9pPr marL="1504675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16A8119-6023-B444-8495-B1B04B5A6396}" type="datetimeFigureOut">
              <a:rPr lang="en-US" smtClean="0"/>
              <a:t>4/9/2020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1159E-E27C-4948-AEA5-A079AD3B05E8}" type="slidenum">
              <a:rPr lang="en-US" smtClean="0"/>
              <a:t>‹#›</a:t>
            </a:fld>
            <a:endParaRPr lang="en-US"/>
          </a:p>
        </p:txBody>
      </p:sp>
    </p:spTree>
    <p:extLst>
      <p:ext uri="{BB962C8B-B14F-4D97-AF65-F5344CB8AC3E}">
        <p14:creationId xmlns:p14="http://schemas.microsoft.com/office/powerpoint/2010/main" val="2724843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6A8119-6023-B444-8495-B1B04B5A6396}" type="datetimeFigureOut">
              <a:rPr lang="en-US" smtClean="0"/>
              <a:t>4/9/2020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1159E-E27C-4948-AEA5-A079AD3B05E8}" type="slidenum">
              <a:rPr lang="en-US" smtClean="0"/>
              <a:t>‹#›</a:t>
            </a:fld>
            <a:endParaRPr lang="en-US"/>
          </a:p>
        </p:txBody>
      </p:sp>
    </p:spTree>
    <p:extLst>
      <p:ext uri="{BB962C8B-B14F-4D97-AF65-F5344CB8AC3E}">
        <p14:creationId xmlns:p14="http://schemas.microsoft.com/office/powerpoint/2010/main" val="1118979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7" y="21153122"/>
            <a:ext cx="27980640" cy="6537960"/>
          </a:xfrm>
        </p:spPr>
        <p:txBody>
          <a:bodyPr anchor="t"/>
          <a:lstStyle>
            <a:lvl1pPr algn="l">
              <a:defRPr sz="16500" b="1" cap="all"/>
            </a:lvl1pPr>
          </a:lstStyle>
          <a:p>
            <a:r>
              <a:rPr lang="en-US"/>
              <a:t>Click to edit Master title style</a:t>
            </a:r>
          </a:p>
        </p:txBody>
      </p:sp>
      <p:sp>
        <p:nvSpPr>
          <p:cNvPr id="3" name="Text Placeholder 2"/>
          <p:cNvSpPr>
            <a:spLocks noGrp="1"/>
          </p:cNvSpPr>
          <p:nvPr>
            <p:ph type="body" idx="1"/>
          </p:nvPr>
        </p:nvSpPr>
        <p:spPr>
          <a:xfrm>
            <a:off x="2600327" y="13952225"/>
            <a:ext cx="27980640" cy="7200898"/>
          </a:xfrm>
        </p:spPr>
        <p:txBody>
          <a:bodyPr anchor="b"/>
          <a:lstStyle>
            <a:lvl1pPr marL="0" indent="0">
              <a:buNone/>
              <a:defRPr sz="8200">
                <a:solidFill>
                  <a:schemeClr val="tx1">
                    <a:tint val="75000"/>
                  </a:schemeClr>
                </a:solidFill>
              </a:defRPr>
            </a:lvl1pPr>
            <a:lvl2pPr marL="1880845" indent="0">
              <a:buNone/>
              <a:defRPr sz="7400">
                <a:solidFill>
                  <a:schemeClr val="tx1">
                    <a:tint val="75000"/>
                  </a:schemeClr>
                </a:solidFill>
              </a:defRPr>
            </a:lvl2pPr>
            <a:lvl3pPr marL="3761689" indent="0">
              <a:buNone/>
              <a:defRPr sz="6600">
                <a:solidFill>
                  <a:schemeClr val="tx1">
                    <a:tint val="75000"/>
                  </a:schemeClr>
                </a:solidFill>
              </a:defRPr>
            </a:lvl3pPr>
            <a:lvl4pPr marL="5642534" indent="0">
              <a:buNone/>
              <a:defRPr sz="5800">
                <a:solidFill>
                  <a:schemeClr val="tx1">
                    <a:tint val="75000"/>
                  </a:schemeClr>
                </a:solidFill>
              </a:defRPr>
            </a:lvl4pPr>
            <a:lvl5pPr marL="7523378" indent="0">
              <a:buNone/>
              <a:defRPr sz="5800">
                <a:solidFill>
                  <a:schemeClr val="tx1">
                    <a:tint val="75000"/>
                  </a:schemeClr>
                </a:solidFill>
              </a:defRPr>
            </a:lvl5pPr>
            <a:lvl6pPr marL="9404223" indent="0">
              <a:buNone/>
              <a:defRPr sz="5800">
                <a:solidFill>
                  <a:schemeClr val="tx1">
                    <a:tint val="75000"/>
                  </a:schemeClr>
                </a:solidFill>
              </a:defRPr>
            </a:lvl6pPr>
            <a:lvl7pPr marL="11285068" indent="0">
              <a:buNone/>
              <a:defRPr sz="5800">
                <a:solidFill>
                  <a:schemeClr val="tx1">
                    <a:tint val="75000"/>
                  </a:schemeClr>
                </a:solidFill>
              </a:defRPr>
            </a:lvl7pPr>
            <a:lvl8pPr marL="13165913" indent="0">
              <a:buNone/>
              <a:defRPr sz="5800">
                <a:solidFill>
                  <a:schemeClr val="tx1">
                    <a:tint val="75000"/>
                  </a:schemeClr>
                </a:solidFill>
              </a:defRPr>
            </a:lvl8pPr>
            <a:lvl9pPr marL="15046758" indent="0">
              <a:buNone/>
              <a:defRPr sz="5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6A8119-6023-B444-8495-B1B04B5A6396}" type="datetimeFigureOut">
              <a:rPr lang="en-US" smtClean="0"/>
              <a:t>4/9/2020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1159E-E27C-4948-AEA5-A079AD3B05E8}" type="slidenum">
              <a:rPr lang="en-US" smtClean="0"/>
              <a:t>‹#›</a:t>
            </a:fld>
            <a:endParaRPr lang="en-US"/>
          </a:p>
        </p:txBody>
      </p:sp>
    </p:spTree>
    <p:extLst>
      <p:ext uri="{BB962C8B-B14F-4D97-AF65-F5344CB8AC3E}">
        <p14:creationId xmlns:p14="http://schemas.microsoft.com/office/powerpoint/2010/main" val="172503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45920" y="7680963"/>
            <a:ext cx="14538960" cy="21724622"/>
          </a:xfrm>
        </p:spPr>
        <p:txBody>
          <a:bodyPr/>
          <a:lstStyle>
            <a:lvl1pPr>
              <a:defRPr sz="11500"/>
            </a:lvl1pPr>
            <a:lvl2pPr>
              <a:defRPr sz="98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6733520" y="7680963"/>
            <a:ext cx="14538960" cy="21724622"/>
          </a:xfrm>
        </p:spPr>
        <p:txBody>
          <a:bodyPr/>
          <a:lstStyle>
            <a:lvl1pPr>
              <a:defRPr sz="11500"/>
            </a:lvl1pPr>
            <a:lvl2pPr>
              <a:defRPr sz="98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16A8119-6023-B444-8495-B1B04B5A6396}" type="datetimeFigureOut">
              <a:rPr lang="en-US" smtClean="0"/>
              <a:t>4/9/2020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91159E-E27C-4948-AEA5-A079AD3B05E8}" type="slidenum">
              <a:rPr lang="en-US" smtClean="0"/>
              <a:t>‹#›</a:t>
            </a:fld>
            <a:endParaRPr lang="en-US"/>
          </a:p>
        </p:txBody>
      </p:sp>
    </p:spTree>
    <p:extLst>
      <p:ext uri="{BB962C8B-B14F-4D97-AF65-F5344CB8AC3E}">
        <p14:creationId xmlns:p14="http://schemas.microsoft.com/office/powerpoint/2010/main" val="3689929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45920" y="7368542"/>
            <a:ext cx="14544677" cy="3070858"/>
          </a:xfrm>
        </p:spPr>
        <p:txBody>
          <a:bodyPr anchor="b"/>
          <a:lstStyle>
            <a:lvl1pPr marL="0" indent="0">
              <a:buNone/>
              <a:defRPr sz="9800" b="1"/>
            </a:lvl1pPr>
            <a:lvl2pPr marL="1880845" indent="0">
              <a:buNone/>
              <a:defRPr sz="8200" b="1"/>
            </a:lvl2pPr>
            <a:lvl3pPr marL="3761689" indent="0">
              <a:buNone/>
              <a:defRPr sz="7400" b="1"/>
            </a:lvl3pPr>
            <a:lvl4pPr marL="5642534" indent="0">
              <a:buNone/>
              <a:defRPr sz="6600" b="1"/>
            </a:lvl4pPr>
            <a:lvl5pPr marL="7523378" indent="0">
              <a:buNone/>
              <a:defRPr sz="6600" b="1"/>
            </a:lvl5pPr>
            <a:lvl6pPr marL="9404223" indent="0">
              <a:buNone/>
              <a:defRPr sz="6600" b="1"/>
            </a:lvl6pPr>
            <a:lvl7pPr marL="11285068" indent="0">
              <a:buNone/>
              <a:defRPr sz="6600" b="1"/>
            </a:lvl7pPr>
            <a:lvl8pPr marL="13165913" indent="0">
              <a:buNone/>
              <a:defRPr sz="6600" b="1"/>
            </a:lvl8pPr>
            <a:lvl9pPr marL="15046758" indent="0">
              <a:buNone/>
              <a:defRPr sz="6600" b="1"/>
            </a:lvl9pPr>
          </a:lstStyle>
          <a:p>
            <a:pPr lvl="0"/>
            <a:r>
              <a:rPr lang="en-US"/>
              <a:t>Click to edit Master text styles</a:t>
            </a:r>
          </a:p>
        </p:txBody>
      </p:sp>
      <p:sp>
        <p:nvSpPr>
          <p:cNvPr id="4" name="Content Placeholder 3"/>
          <p:cNvSpPr>
            <a:spLocks noGrp="1"/>
          </p:cNvSpPr>
          <p:nvPr>
            <p:ph sz="half" idx="2"/>
          </p:nvPr>
        </p:nvSpPr>
        <p:spPr>
          <a:xfrm>
            <a:off x="1645920" y="10439400"/>
            <a:ext cx="14544677" cy="18966182"/>
          </a:xfrm>
        </p:spPr>
        <p:txBody>
          <a:bodyPr/>
          <a:lstStyle>
            <a:lvl1pPr>
              <a:defRPr sz="9800"/>
            </a:lvl1pPr>
            <a:lvl2pPr>
              <a:defRPr sz="8200"/>
            </a:lvl2pPr>
            <a:lvl3pPr>
              <a:defRPr sz="7400"/>
            </a:lvl3pPr>
            <a:lvl4pPr>
              <a:defRPr sz="6600"/>
            </a:lvl4pPr>
            <a:lvl5pPr>
              <a:defRPr sz="6600"/>
            </a:lvl5pPr>
            <a:lvl6pPr>
              <a:defRPr sz="6600"/>
            </a:lvl6pPr>
            <a:lvl7pPr>
              <a:defRPr sz="6600"/>
            </a:lvl7pPr>
            <a:lvl8pPr>
              <a:defRPr sz="6600"/>
            </a:lvl8pPr>
            <a:lvl9pPr>
              <a:defRPr sz="6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722092" y="7368542"/>
            <a:ext cx="14550390" cy="3070858"/>
          </a:xfrm>
        </p:spPr>
        <p:txBody>
          <a:bodyPr anchor="b"/>
          <a:lstStyle>
            <a:lvl1pPr marL="0" indent="0">
              <a:buNone/>
              <a:defRPr sz="9800" b="1"/>
            </a:lvl1pPr>
            <a:lvl2pPr marL="1880845" indent="0">
              <a:buNone/>
              <a:defRPr sz="8200" b="1"/>
            </a:lvl2pPr>
            <a:lvl3pPr marL="3761689" indent="0">
              <a:buNone/>
              <a:defRPr sz="7400" b="1"/>
            </a:lvl3pPr>
            <a:lvl4pPr marL="5642534" indent="0">
              <a:buNone/>
              <a:defRPr sz="6600" b="1"/>
            </a:lvl4pPr>
            <a:lvl5pPr marL="7523378" indent="0">
              <a:buNone/>
              <a:defRPr sz="6600" b="1"/>
            </a:lvl5pPr>
            <a:lvl6pPr marL="9404223" indent="0">
              <a:buNone/>
              <a:defRPr sz="6600" b="1"/>
            </a:lvl6pPr>
            <a:lvl7pPr marL="11285068" indent="0">
              <a:buNone/>
              <a:defRPr sz="6600" b="1"/>
            </a:lvl7pPr>
            <a:lvl8pPr marL="13165913" indent="0">
              <a:buNone/>
              <a:defRPr sz="6600" b="1"/>
            </a:lvl8pPr>
            <a:lvl9pPr marL="15046758" indent="0">
              <a:buNone/>
              <a:defRPr sz="6600" b="1"/>
            </a:lvl9pPr>
          </a:lstStyle>
          <a:p>
            <a:pPr lvl="0"/>
            <a:r>
              <a:rPr lang="en-US"/>
              <a:t>Click to edit Master text styles</a:t>
            </a:r>
          </a:p>
        </p:txBody>
      </p:sp>
      <p:sp>
        <p:nvSpPr>
          <p:cNvPr id="6" name="Content Placeholder 5"/>
          <p:cNvSpPr>
            <a:spLocks noGrp="1"/>
          </p:cNvSpPr>
          <p:nvPr>
            <p:ph sz="quarter" idx="4"/>
          </p:nvPr>
        </p:nvSpPr>
        <p:spPr>
          <a:xfrm>
            <a:off x="16722092" y="10439400"/>
            <a:ext cx="14550390" cy="18966182"/>
          </a:xfrm>
        </p:spPr>
        <p:txBody>
          <a:bodyPr/>
          <a:lstStyle>
            <a:lvl1pPr>
              <a:defRPr sz="9800"/>
            </a:lvl1pPr>
            <a:lvl2pPr>
              <a:defRPr sz="8200"/>
            </a:lvl2pPr>
            <a:lvl3pPr>
              <a:defRPr sz="7400"/>
            </a:lvl3pPr>
            <a:lvl4pPr>
              <a:defRPr sz="6600"/>
            </a:lvl4pPr>
            <a:lvl5pPr>
              <a:defRPr sz="6600"/>
            </a:lvl5pPr>
            <a:lvl6pPr>
              <a:defRPr sz="6600"/>
            </a:lvl6pPr>
            <a:lvl7pPr>
              <a:defRPr sz="6600"/>
            </a:lvl7pPr>
            <a:lvl8pPr>
              <a:defRPr sz="6600"/>
            </a:lvl8pPr>
            <a:lvl9pPr>
              <a:defRPr sz="6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16A8119-6023-B444-8495-B1B04B5A6396}" type="datetimeFigureOut">
              <a:rPr lang="en-US" smtClean="0"/>
              <a:t>4/9/2020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91159E-E27C-4948-AEA5-A079AD3B05E8}" type="slidenum">
              <a:rPr lang="en-US" smtClean="0"/>
              <a:t>‹#›</a:t>
            </a:fld>
            <a:endParaRPr lang="en-US"/>
          </a:p>
        </p:txBody>
      </p:sp>
    </p:spTree>
    <p:extLst>
      <p:ext uri="{BB962C8B-B14F-4D97-AF65-F5344CB8AC3E}">
        <p14:creationId xmlns:p14="http://schemas.microsoft.com/office/powerpoint/2010/main" val="3655622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16A8119-6023-B444-8495-B1B04B5A6396}" type="datetimeFigureOut">
              <a:rPr lang="en-US" smtClean="0"/>
              <a:t>4/9/2020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91159E-E27C-4948-AEA5-A079AD3B05E8}" type="slidenum">
              <a:rPr lang="en-US" smtClean="0"/>
              <a:t>‹#›</a:t>
            </a:fld>
            <a:endParaRPr lang="en-US"/>
          </a:p>
        </p:txBody>
      </p:sp>
    </p:spTree>
    <p:extLst>
      <p:ext uri="{BB962C8B-B14F-4D97-AF65-F5344CB8AC3E}">
        <p14:creationId xmlns:p14="http://schemas.microsoft.com/office/powerpoint/2010/main" val="3043708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6A8119-6023-B444-8495-B1B04B5A6396}" type="datetimeFigureOut">
              <a:rPr lang="en-US" smtClean="0"/>
              <a:t>4/9/2020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91159E-E27C-4948-AEA5-A079AD3B05E8}" type="slidenum">
              <a:rPr lang="en-US" smtClean="0"/>
              <a:t>‹#›</a:t>
            </a:fld>
            <a:endParaRPr lang="en-US"/>
          </a:p>
        </p:txBody>
      </p:sp>
    </p:spTree>
    <p:extLst>
      <p:ext uri="{BB962C8B-B14F-4D97-AF65-F5344CB8AC3E}">
        <p14:creationId xmlns:p14="http://schemas.microsoft.com/office/powerpoint/2010/main" val="1172130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2" y="1310640"/>
            <a:ext cx="10829927" cy="5577840"/>
          </a:xfrm>
        </p:spPr>
        <p:txBody>
          <a:bodyPr anchor="b"/>
          <a:lstStyle>
            <a:lvl1pPr algn="l">
              <a:defRPr sz="8200" b="1"/>
            </a:lvl1pPr>
          </a:lstStyle>
          <a:p>
            <a:r>
              <a:rPr lang="en-US"/>
              <a:t>Click to edit Master title style</a:t>
            </a:r>
          </a:p>
        </p:txBody>
      </p:sp>
      <p:sp>
        <p:nvSpPr>
          <p:cNvPr id="3" name="Content Placeholder 2"/>
          <p:cNvSpPr>
            <a:spLocks noGrp="1"/>
          </p:cNvSpPr>
          <p:nvPr>
            <p:ph idx="1"/>
          </p:nvPr>
        </p:nvSpPr>
        <p:spPr>
          <a:xfrm>
            <a:off x="12870180" y="1310643"/>
            <a:ext cx="18402300" cy="28094942"/>
          </a:xfrm>
        </p:spPr>
        <p:txBody>
          <a:bodyPr/>
          <a:lstStyle>
            <a:lvl1pPr>
              <a:defRPr sz="13200"/>
            </a:lvl1pPr>
            <a:lvl2pPr>
              <a:defRPr sz="11500"/>
            </a:lvl2pPr>
            <a:lvl3pPr>
              <a:defRPr sz="98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45922" y="6888483"/>
            <a:ext cx="10829927" cy="22517102"/>
          </a:xfrm>
        </p:spPr>
        <p:txBody>
          <a:bodyPr/>
          <a:lstStyle>
            <a:lvl1pPr marL="0" indent="0">
              <a:buNone/>
              <a:defRPr sz="5800"/>
            </a:lvl1pPr>
            <a:lvl2pPr marL="1880845" indent="0">
              <a:buNone/>
              <a:defRPr sz="5000"/>
            </a:lvl2pPr>
            <a:lvl3pPr marL="3761689" indent="0">
              <a:buNone/>
              <a:defRPr sz="4100"/>
            </a:lvl3pPr>
            <a:lvl4pPr marL="5642534" indent="0">
              <a:buNone/>
              <a:defRPr sz="3700"/>
            </a:lvl4pPr>
            <a:lvl5pPr marL="7523378" indent="0">
              <a:buNone/>
              <a:defRPr sz="3700"/>
            </a:lvl5pPr>
            <a:lvl6pPr marL="9404223" indent="0">
              <a:buNone/>
              <a:defRPr sz="3700"/>
            </a:lvl6pPr>
            <a:lvl7pPr marL="11285068" indent="0">
              <a:buNone/>
              <a:defRPr sz="3700"/>
            </a:lvl7pPr>
            <a:lvl8pPr marL="13165913" indent="0">
              <a:buNone/>
              <a:defRPr sz="3700"/>
            </a:lvl8pPr>
            <a:lvl9pPr marL="15046758" indent="0">
              <a:buNone/>
              <a:defRPr sz="3700"/>
            </a:lvl9pPr>
          </a:lstStyle>
          <a:p>
            <a:pPr lvl="0"/>
            <a:r>
              <a:rPr lang="en-US"/>
              <a:t>Click to edit Master text styles</a:t>
            </a:r>
          </a:p>
        </p:txBody>
      </p:sp>
      <p:sp>
        <p:nvSpPr>
          <p:cNvPr id="5" name="Date Placeholder 4"/>
          <p:cNvSpPr>
            <a:spLocks noGrp="1"/>
          </p:cNvSpPr>
          <p:nvPr>
            <p:ph type="dt" sz="half" idx="10"/>
          </p:nvPr>
        </p:nvSpPr>
        <p:spPr/>
        <p:txBody>
          <a:bodyPr/>
          <a:lstStyle/>
          <a:p>
            <a:fld id="{316A8119-6023-B444-8495-B1B04B5A6396}" type="datetimeFigureOut">
              <a:rPr lang="en-US" smtClean="0"/>
              <a:t>4/9/2020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91159E-E27C-4948-AEA5-A079AD3B05E8}" type="slidenum">
              <a:rPr lang="en-US" smtClean="0"/>
              <a:t>‹#›</a:t>
            </a:fld>
            <a:endParaRPr lang="en-US"/>
          </a:p>
        </p:txBody>
      </p:sp>
    </p:spTree>
    <p:extLst>
      <p:ext uri="{BB962C8B-B14F-4D97-AF65-F5344CB8AC3E}">
        <p14:creationId xmlns:p14="http://schemas.microsoft.com/office/powerpoint/2010/main" val="2870422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2237" y="23042880"/>
            <a:ext cx="19751040" cy="2720342"/>
          </a:xfrm>
        </p:spPr>
        <p:txBody>
          <a:bodyPr anchor="b"/>
          <a:lstStyle>
            <a:lvl1pPr algn="l">
              <a:defRPr sz="8200" b="1"/>
            </a:lvl1pPr>
          </a:lstStyle>
          <a:p>
            <a:r>
              <a:rPr lang="en-US"/>
              <a:t>Click to edit Master title style</a:t>
            </a:r>
          </a:p>
        </p:txBody>
      </p:sp>
      <p:sp>
        <p:nvSpPr>
          <p:cNvPr id="3" name="Picture Placeholder 2"/>
          <p:cNvSpPr>
            <a:spLocks noGrp="1"/>
          </p:cNvSpPr>
          <p:nvPr>
            <p:ph type="pic" idx="1"/>
          </p:nvPr>
        </p:nvSpPr>
        <p:spPr>
          <a:xfrm>
            <a:off x="6452237" y="2941320"/>
            <a:ext cx="19751040" cy="19751040"/>
          </a:xfrm>
        </p:spPr>
        <p:txBody>
          <a:bodyPr/>
          <a:lstStyle>
            <a:lvl1pPr marL="0" indent="0">
              <a:buNone/>
              <a:defRPr sz="13200"/>
            </a:lvl1pPr>
            <a:lvl2pPr marL="1880845" indent="0">
              <a:buNone/>
              <a:defRPr sz="11500"/>
            </a:lvl2pPr>
            <a:lvl3pPr marL="3761689" indent="0">
              <a:buNone/>
              <a:defRPr sz="9800"/>
            </a:lvl3pPr>
            <a:lvl4pPr marL="5642534" indent="0">
              <a:buNone/>
              <a:defRPr sz="8200"/>
            </a:lvl4pPr>
            <a:lvl5pPr marL="7523378" indent="0">
              <a:buNone/>
              <a:defRPr sz="8200"/>
            </a:lvl5pPr>
            <a:lvl6pPr marL="9404223" indent="0">
              <a:buNone/>
              <a:defRPr sz="8200"/>
            </a:lvl6pPr>
            <a:lvl7pPr marL="11285068" indent="0">
              <a:buNone/>
              <a:defRPr sz="8200"/>
            </a:lvl7pPr>
            <a:lvl8pPr marL="13165913" indent="0">
              <a:buNone/>
              <a:defRPr sz="8200"/>
            </a:lvl8pPr>
            <a:lvl9pPr marL="15046758" indent="0">
              <a:buNone/>
              <a:defRPr sz="8200"/>
            </a:lvl9pPr>
          </a:lstStyle>
          <a:p>
            <a:endParaRPr lang="en-US"/>
          </a:p>
        </p:txBody>
      </p:sp>
      <p:sp>
        <p:nvSpPr>
          <p:cNvPr id="4" name="Text Placeholder 3"/>
          <p:cNvSpPr>
            <a:spLocks noGrp="1"/>
          </p:cNvSpPr>
          <p:nvPr>
            <p:ph type="body" sz="half" idx="2"/>
          </p:nvPr>
        </p:nvSpPr>
        <p:spPr>
          <a:xfrm>
            <a:off x="6452237" y="25763222"/>
            <a:ext cx="19751040" cy="3863338"/>
          </a:xfrm>
        </p:spPr>
        <p:txBody>
          <a:bodyPr/>
          <a:lstStyle>
            <a:lvl1pPr marL="0" indent="0">
              <a:buNone/>
              <a:defRPr sz="5800"/>
            </a:lvl1pPr>
            <a:lvl2pPr marL="1880845" indent="0">
              <a:buNone/>
              <a:defRPr sz="5000"/>
            </a:lvl2pPr>
            <a:lvl3pPr marL="3761689" indent="0">
              <a:buNone/>
              <a:defRPr sz="4100"/>
            </a:lvl3pPr>
            <a:lvl4pPr marL="5642534" indent="0">
              <a:buNone/>
              <a:defRPr sz="3700"/>
            </a:lvl4pPr>
            <a:lvl5pPr marL="7523378" indent="0">
              <a:buNone/>
              <a:defRPr sz="3700"/>
            </a:lvl5pPr>
            <a:lvl6pPr marL="9404223" indent="0">
              <a:buNone/>
              <a:defRPr sz="3700"/>
            </a:lvl6pPr>
            <a:lvl7pPr marL="11285068" indent="0">
              <a:buNone/>
              <a:defRPr sz="3700"/>
            </a:lvl7pPr>
            <a:lvl8pPr marL="13165913" indent="0">
              <a:buNone/>
              <a:defRPr sz="3700"/>
            </a:lvl8pPr>
            <a:lvl9pPr marL="15046758" indent="0">
              <a:buNone/>
              <a:defRPr sz="3700"/>
            </a:lvl9pPr>
          </a:lstStyle>
          <a:p>
            <a:pPr lvl="0"/>
            <a:r>
              <a:rPr lang="en-US"/>
              <a:t>Click to edit Master text styles</a:t>
            </a:r>
          </a:p>
        </p:txBody>
      </p:sp>
      <p:sp>
        <p:nvSpPr>
          <p:cNvPr id="5" name="Date Placeholder 4"/>
          <p:cNvSpPr>
            <a:spLocks noGrp="1"/>
          </p:cNvSpPr>
          <p:nvPr>
            <p:ph type="dt" sz="half" idx="10"/>
          </p:nvPr>
        </p:nvSpPr>
        <p:spPr/>
        <p:txBody>
          <a:bodyPr/>
          <a:lstStyle/>
          <a:p>
            <a:fld id="{316A8119-6023-B444-8495-B1B04B5A6396}" type="datetimeFigureOut">
              <a:rPr lang="en-US" smtClean="0"/>
              <a:t>4/9/2020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91159E-E27C-4948-AEA5-A079AD3B05E8}" type="slidenum">
              <a:rPr lang="en-US" smtClean="0"/>
              <a:t>‹#›</a:t>
            </a:fld>
            <a:endParaRPr lang="en-US"/>
          </a:p>
        </p:txBody>
      </p:sp>
    </p:spTree>
    <p:extLst>
      <p:ext uri="{BB962C8B-B14F-4D97-AF65-F5344CB8AC3E}">
        <p14:creationId xmlns:p14="http://schemas.microsoft.com/office/powerpoint/2010/main" val="157692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6A8119-6023-B444-8495-B1B04B5A6396}" type="datetimeFigureOut">
              <a:rPr lang="en-US" smtClean="0"/>
              <a:t>4/9/2020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1159E-E27C-4948-AEA5-A079AD3B05E8}" type="slidenum">
              <a:rPr lang="en-US" smtClean="0"/>
              <a:t>‹#›</a:t>
            </a:fld>
            <a:endParaRPr lang="en-US"/>
          </a:p>
        </p:txBody>
      </p:sp>
    </p:spTree>
    <p:extLst>
      <p:ext uri="{BB962C8B-B14F-4D97-AF65-F5344CB8AC3E}">
        <p14:creationId xmlns:p14="http://schemas.microsoft.com/office/powerpoint/2010/main" val="3071993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865840" y="1318265"/>
            <a:ext cx="740664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45920" y="1318265"/>
            <a:ext cx="2167128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6A8119-6023-B444-8495-B1B04B5A6396}" type="datetimeFigureOut">
              <a:rPr lang="en-US" smtClean="0"/>
              <a:t>4/9/2020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1159E-E27C-4948-AEA5-A079AD3B05E8}" type="slidenum">
              <a:rPr lang="en-US" smtClean="0"/>
              <a:t>‹#›</a:t>
            </a:fld>
            <a:endParaRPr lang="en-US"/>
          </a:p>
        </p:txBody>
      </p:sp>
    </p:spTree>
    <p:extLst>
      <p:ext uri="{BB962C8B-B14F-4D97-AF65-F5344CB8AC3E}">
        <p14:creationId xmlns:p14="http://schemas.microsoft.com/office/powerpoint/2010/main" val="232750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5920" y="1318262"/>
            <a:ext cx="29626560" cy="5486400"/>
          </a:xfrm>
          <a:prstGeom prst="rect">
            <a:avLst/>
          </a:prstGeom>
        </p:spPr>
        <p:txBody>
          <a:bodyPr vert="horz" lIns="376169" tIns="188084" rIns="376169" bIns="188084" rtlCol="0" anchor="ctr">
            <a:normAutofit/>
          </a:bodyPr>
          <a:lstStyle/>
          <a:p>
            <a:r>
              <a:rPr lang="en-US"/>
              <a:t>Click to edit Master title style</a:t>
            </a:r>
          </a:p>
        </p:txBody>
      </p:sp>
      <p:sp>
        <p:nvSpPr>
          <p:cNvPr id="3" name="Text Placeholder 2"/>
          <p:cNvSpPr>
            <a:spLocks noGrp="1"/>
          </p:cNvSpPr>
          <p:nvPr>
            <p:ph type="body" idx="1"/>
          </p:nvPr>
        </p:nvSpPr>
        <p:spPr>
          <a:xfrm>
            <a:off x="1645920" y="7680963"/>
            <a:ext cx="29626560" cy="21724622"/>
          </a:xfrm>
          <a:prstGeom prst="rect">
            <a:avLst/>
          </a:prstGeom>
        </p:spPr>
        <p:txBody>
          <a:bodyPr vert="horz" lIns="376169" tIns="188084" rIns="376169" bIns="18808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645920" y="30510482"/>
            <a:ext cx="7680960" cy="1752600"/>
          </a:xfrm>
          <a:prstGeom prst="rect">
            <a:avLst/>
          </a:prstGeom>
        </p:spPr>
        <p:txBody>
          <a:bodyPr vert="horz" lIns="376169" tIns="188084" rIns="376169" bIns="188084" rtlCol="0" anchor="ctr"/>
          <a:lstStyle>
            <a:lvl1pPr algn="l">
              <a:defRPr sz="5000">
                <a:solidFill>
                  <a:schemeClr val="tx1">
                    <a:tint val="75000"/>
                  </a:schemeClr>
                </a:solidFill>
              </a:defRPr>
            </a:lvl1pPr>
          </a:lstStyle>
          <a:p>
            <a:fld id="{316A8119-6023-B444-8495-B1B04B5A6396}" type="datetimeFigureOut">
              <a:rPr lang="en-US" smtClean="0"/>
              <a:t>4/9/2020</a:t>
            </a:fld>
            <a:endParaRPr lang="en-US"/>
          </a:p>
        </p:txBody>
      </p:sp>
      <p:sp>
        <p:nvSpPr>
          <p:cNvPr id="5" name="Footer Placeholder 4"/>
          <p:cNvSpPr>
            <a:spLocks noGrp="1"/>
          </p:cNvSpPr>
          <p:nvPr>
            <p:ph type="ftr" sz="quarter" idx="3"/>
          </p:nvPr>
        </p:nvSpPr>
        <p:spPr>
          <a:xfrm>
            <a:off x="11247120" y="30510482"/>
            <a:ext cx="10424160" cy="1752600"/>
          </a:xfrm>
          <a:prstGeom prst="rect">
            <a:avLst/>
          </a:prstGeom>
        </p:spPr>
        <p:txBody>
          <a:bodyPr vert="horz" lIns="376169" tIns="188084" rIns="376169" bIns="188084" rtlCol="0" anchor="ctr"/>
          <a:lstStyle>
            <a:lvl1pPr algn="ctr">
              <a:defRPr sz="5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591520" y="30510482"/>
            <a:ext cx="7680960" cy="1752600"/>
          </a:xfrm>
          <a:prstGeom prst="rect">
            <a:avLst/>
          </a:prstGeom>
        </p:spPr>
        <p:txBody>
          <a:bodyPr vert="horz" lIns="376169" tIns="188084" rIns="376169" bIns="188084" rtlCol="0" anchor="ctr"/>
          <a:lstStyle>
            <a:lvl1pPr algn="r">
              <a:defRPr sz="5000">
                <a:solidFill>
                  <a:schemeClr val="tx1">
                    <a:tint val="75000"/>
                  </a:schemeClr>
                </a:solidFill>
              </a:defRPr>
            </a:lvl1pPr>
          </a:lstStyle>
          <a:p>
            <a:fld id="{C591159E-E27C-4948-AEA5-A079AD3B05E8}" type="slidenum">
              <a:rPr lang="en-US" smtClean="0"/>
              <a:t>‹#›</a:t>
            </a:fld>
            <a:endParaRPr lang="en-US"/>
          </a:p>
        </p:txBody>
      </p:sp>
    </p:spTree>
    <p:extLst>
      <p:ext uri="{BB962C8B-B14F-4D97-AF65-F5344CB8AC3E}">
        <p14:creationId xmlns:p14="http://schemas.microsoft.com/office/powerpoint/2010/main" val="323781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880845" rtl="0" eaLnBrk="1" latinLnBrk="0" hangingPunct="1">
        <a:spcBef>
          <a:spcPct val="0"/>
        </a:spcBef>
        <a:buNone/>
        <a:defRPr sz="18100" kern="1200">
          <a:solidFill>
            <a:schemeClr val="tx1"/>
          </a:solidFill>
          <a:latin typeface="+mj-lt"/>
          <a:ea typeface="+mj-ea"/>
          <a:cs typeface="+mj-cs"/>
        </a:defRPr>
      </a:lvl1pPr>
    </p:titleStyle>
    <p:bodyStyle>
      <a:lvl1pPr marL="1410633" indent="-1410633" algn="l" defTabSz="1880845" rtl="0" eaLnBrk="1" latinLnBrk="0" hangingPunct="1">
        <a:spcBef>
          <a:spcPct val="20000"/>
        </a:spcBef>
        <a:buFont typeface="Arial"/>
        <a:buChar char="•"/>
        <a:defRPr sz="13200" kern="1200">
          <a:solidFill>
            <a:schemeClr val="tx1"/>
          </a:solidFill>
          <a:latin typeface="+mn-lt"/>
          <a:ea typeface="+mn-ea"/>
          <a:cs typeface="+mn-cs"/>
        </a:defRPr>
      </a:lvl1pPr>
      <a:lvl2pPr marL="3056373" indent="-1175528" algn="l" defTabSz="1880845" rtl="0" eaLnBrk="1" latinLnBrk="0" hangingPunct="1">
        <a:spcBef>
          <a:spcPct val="20000"/>
        </a:spcBef>
        <a:buFont typeface="Arial"/>
        <a:buChar char="–"/>
        <a:defRPr sz="11500" kern="1200">
          <a:solidFill>
            <a:schemeClr val="tx1"/>
          </a:solidFill>
          <a:latin typeface="+mn-lt"/>
          <a:ea typeface="+mn-ea"/>
          <a:cs typeface="+mn-cs"/>
        </a:defRPr>
      </a:lvl2pPr>
      <a:lvl3pPr marL="4702112" indent="-940422" algn="l" defTabSz="1880845" rtl="0" eaLnBrk="1" latinLnBrk="0" hangingPunct="1">
        <a:spcBef>
          <a:spcPct val="20000"/>
        </a:spcBef>
        <a:buFont typeface="Arial"/>
        <a:buChar char="•"/>
        <a:defRPr sz="9800" kern="1200">
          <a:solidFill>
            <a:schemeClr val="tx1"/>
          </a:solidFill>
          <a:latin typeface="+mn-lt"/>
          <a:ea typeface="+mn-ea"/>
          <a:cs typeface="+mn-cs"/>
        </a:defRPr>
      </a:lvl3pPr>
      <a:lvl4pPr marL="6582956" indent="-940422" algn="l" defTabSz="1880845" rtl="0" eaLnBrk="1" latinLnBrk="0" hangingPunct="1">
        <a:spcBef>
          <a:spcPct val="20000"/>
        </a:spcBef>
        <a:buFont typeface="Arial"/>
        <a:buChar char="–"/>
        <a:defRPr sz="8200" kern="1200">
          <a:solidFill>
            <a:schemeClr val="tx1"/>
          </a:solidFill>
          <a:latin typeface="+mn-lt"/>
          <a:ea typeface="+mn-ea"/>
          <a:cs typeface="+mn-cs"/>
        </a:defRPr>
      </a:lvl4pPr>
      <a:lvl5pPr marL="8463801" indent="-940422" algn="l" defTabSz="1880845" rtl="0" eaLnBrk="1" latinLnBrk="0" hangingPunct="1">
        <a:spcBef>
          <a:spcPct val="20000"/>
        </a:spcBef>
        <a:buFont typeface="Arial"/>
        <a:buChar char="»"/>
        <a:defRPr sz="8200" kern="1200">
          <a:solidFill>
            <a:schemeClr val="tx1"/>
          </a:solidFill>
          <a:latin typeface="+mn-lt"/>
          <a:ea typeface="+mn-ea"/>
          <a:cs typeface="+mn-cs"/>
        </a:defRPr>
      </a:lvl5pPr>
      <a:lvl6pPr marL="10344645" indent="-940422" algn="l" defTabSz="1880845" rtl="0" eaLnBrk="1" latinLnBrk="0" hangingPunct="1">
        <a:spcBef>
          <a:spcPct val="20000"/>
        </a:spcBef>
        <a:buFont typeface="Arial"/>
        <a:buChar char="•"/>
        <a:defRPr sz="8200" kern="1200">
          <a:solidFill>
            <a:schemeClr val="tx1"/>
          </a:solidFill>
          <a:latin typeface="+mn-lt"/>
          <a:ea typeface="+mn-ea"/>
          <a:cs typeface="+mn-cs"/>
        </a:defRPr>
      </a:lvl6pPr>
      <a:lvl7pPr marL="12225491" indent="-940422" algn="l" defTabSz="1880845" rtl="0" eaLnBrk="1" latinLnBrk="0" hangingPunct="1">
        <a:spcBef>
          <a:spcPct val="20000"/>
        </a:spcBef>
        <a:buFont typeface="Arial"/>
        <a:buChar char="•"/>
        <a:defRPr sz="8200" kern="1200">
          <a:solidFill>
            <a:schemeClr val="tx1"/>
          </a:solidFill>
          <a:latin typeface="+mn-lt"/>
          <a:ea typeface="+mn-ea"/>
          <a:cs typeface="+mn-cs"/>
        </a:defRPr>
      </a:lvl7pPr>
      <a:lvl8pPr marL="14106335" indent="-940422" algn="l" defTabSz="1880845" rtl="0" eaLnBrk="1" latinLnBrk="0" hangingPunct="1">
        <a:spcBef>
          <a:spcPct val="20000"/>
        </a:spcBef>
        <a:buFont typeface="Arial"/>
        <a:buChar char="•"/>
        <a:defRPr sz="8200" kern="1200">
          <a:solidFill>
            <a:schemeClr val="tx1"/>
          </a:solidFill>
          <a:latin typeface="+mn-lt"/>
          <a:ea typeface="+mn-ea"/>
          <a:cs typeface="+mn-cs"/>
        </a:defRPr>
      </a:lvl8pPr>
      <a:lvl9pPr marL="15987180" indent="-940422" algn="l" defTabSz="1880845" rtl="0" eaLnBrk="1" latinLnBrk="0" hangingPunct="1">
        <a:spcBef>
          <a:spcPct val="20000"/>
        </a:spcBef>
        <a:buFont typeface="Arial"/>
        <a:buChar char="•"/>
        <a:defRPr sz="8200" kern="1200">
          <a:solidFill>
            <a:schemeClr val="tx1"/>
          </a:solidFill>
          <a:latin typeface="+mn-lt"/>
          <a:ea typeface="+mn-ea"/>
          <a:cs typeface="+mn-cs"/>
        </a:defRPr>
      </a:lvl9pPr>
    </p:bodyStyle>
    <p:otherStyle>
      <a:defPPr>
        <a:defRPr lang="en-US"/>
      </a:defPPr>
      <a:lvl1pPr marL="0" algn="l" defTabSz="1880845" rtl="0" eaLnBrk="1" latinLnBrk="0" hangingPunct="1">
        <a:defRPr sz="7400" kern="1200">
          <a:solidFill>
            <a:schemeClr val="tx1"/>
          </a:solidFill>
          <a:latin typeface="+mn-lt"/>
          <a:ea typeface="+mn-ea"/>
          <a:cs typeface="+mn-cs"/>
        </a:defRPr>
      </a:lvl1pPr>
      <a:lvl2pPr marL="1880845" algn="l" defTabSz="1880845" rtl="0" eaLnBrk="1" latinLnBrk="0" hangingPunct="1">
        <a:defRPr sz="7400" kern="1200">
          <a:solidFill>
            <a:schemeClr val="tx1"/>
          </a:solidFill>
          <a:latin typeface="+mn-lt"/>
          <a:ea typeface="+mn-ea"/>
          <a:cs typeface="+mn-cs"/>
        </a:defRPr>
      </a:lvl2pPr>
      <a:lvl3pPr marL="3761689" algn="l" defTabSz="1880845" rtl="0" eaLnBrk="1" latinLnBrk="0" hangingPunct="1">
        <a:defRPr sz="7400" kern="1200">
          <a:solidFill>
            <a:schemeClr val="tx1"/>
          </a:solidFill>
          <a:latin typeface="+mn-lt"/>
          <a:ea typeface="+mn-ea"/>
          <a:cs typeface="+mn-cs"/>
        </a:defRPr>
      </a:lvl3pPr>
      <a:lvl4pPr marL="5642534" algn="l" defTabSz="1880845" rtl="0" eaLnBrk="1" latinLnBrk="0" hangingPunct="1">
        <a:defRPr sz="7400" kern="1200">
          <a:solidFill>
            <a:schemeClr val="tx1"/>
          </a:solidFill>
          <a:latin typeface="+mn-lt"/>
          <a:ea typeface="+mn-ea"/>
          <a:cs typeface="+mn-cs"/>
        </a:defRPr>
      </a:lvl4pPr>
      <a:lvl5pPr marL="7523378" algn="l" defTabSz="1880845" rtl="0" eaLnBrk="1" latinLnBrk="0" hangingPunct="1">
        <a:defRPr sz="7400" kern="1200">
          <a:solidFill>
            <a:schemeClr val="tx1"/>
          </a:solidFill>
          <a:latin typeface="+mn-lt"/>
          <a:ea typeface="+mn-ea"/>
          <a:cs typeface="+mn-cs"/>
        </a:defRPr>
      </a:lvl5pPr>
      <a:lvl6pPr marL="9404223" algn="l" defTabSz="1880845" rtl="0" eaLnBrk="1" latinLnBrk="0" hangingPunct="1">
        <a:defRPr sz="7400" kern="1200">
          <a:solidFill>
            <a:schemeClr val="tx1"/>
          </a:solidFill>
          <a:latin typeface="+mn-lt"/>
          <a:ea typeface="+mn-ea"/>
          <a:cs typeface="+mn-cs"/>
        </a:defRPr>
      </a:lvl6pPr>
      <a:lvl7pPr marL="11285068" algn="l" defTabSz="1880845" rtl="0" eaLnBrk="1" latinLnBrk="0" hangingPunct="1">
        <a:defRPr sz="7400" kern="1200">
          <a:solidFill>
            <a:schemeClr val="tx1"/>
          </a:solidFill>
          <a:latin typeface="+mn-lt"/>
          <a:ea typeface="+mn-ea"/>
          <a:cs typeface="+mn-cs"/>
        </a:defRPr>
      </a:lvl7pPr>
      <a:lvl8pPr marL="13165913" algn="l" defTabSz="1880845" rtl="0" eaLnBrk="1" latinLnBrk="0" hangingPunct="1">
        <a:defRPr sz="7400" kern="1200">
          <a:solidFill>
            <a:schemeClr val="tx1"/>
          </a:solidFill>
          <a:latin typeface="+mn-lt"/>
          <a:ea typeface="+mn-ea"/>
          <a:cs typeface="+mn-cs"/>
        </a:defRPr>
      </a:lvl8pPr>
      <a:lvl9pPr marL="15046758" algn="l" defTabSz="1880845" rtl="0" eaLnBrk="1" latinLnBrk="0" hangingPunct="1">
        <a:defRPr sz="7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cid:3A29EC50-782E-4569-805F-5EBA03AB8850@fgh.org.mz" TargetMode="External"/><Relationship Id="rId3" Type="http://schemas.microsoft.com/office/2007/relationships/hdphoto" Target="../media/hdphoto1.wdp"/><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2.JP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9" name="Rounded Rectangle 8"/>
          <p:cNvSpPr/>
          <p:nvPr/>
        </p:nvSpPr>
        <p:spPr>
          <a:xfrm>
            <a:off x="309197" y="251640"/>
            <a:ext cx="32324429" cy="4616538"/>
          </a:xfrm>
          <a:prstGeom prst="roundRect">
            <a:avLst/>
          </a:prstGeom>
          <a:solidFill>
            <a:schemeClr val="bg1"/>
          </a:solidFill>
          <a:ln w="19050" cmpd="sng">
            <a:solidFill>
              <a:srgbClr val="A28448"/>
            </a:solidFill>
          </a:ln>
        </p:spPr>
        <p:style>
          <a:lnRef idx="1">
            <a:schemeClr val="accent1"/>
          </a:lnRef>
          <a:fillRef idx="3">
            <a:schemeClr val="accent1"/>
          </a:fillRef>
          <a:effectRef idx="2">
            <a:schemeClr val="accent1"/>
          </a:effectRef>
          <a:fontRef idx="minor">
            <a:schemeClr val="lt1"/>
          </a:fontRef>
        </p:style>
        <p:txBody>
          <a:bodyPr lIns="75667" tIns="37833" rIns="75667" bIns="37833" rtlCol="0" anchor="ctr"/>
          <a:lstStyle/>
          <a:p>
            <a:pPr algn="ctr"/>
            <a:endParaRPr lang="en-US" dirty="0"/>
          </a:p>
        </p:txBody>
      </p:sp>
      <p:sp>
        <p:nvSpPr>
          <p:cNvPr id="7" name="TextBox 6"/>
          <p:cNvSpPr txBox="1"/>
          <p:nvPr/>
        </p:nvSpPr>
        <p:spPr>
          <a:xfrm>
            <a:off x="-435405" y="3257205"/>
            <a:ext cx="33745478" cy="1507566"/>
          </a:xfrm>
          <a:prstGeom prst="rect">
            <a:avLst/>
          </a:prstGeom>
          <a:noFill/>
        </p:spPr>
        <p:txBody>
          <a:bodyPr wrap="square" lIns="75667" tIns="37833" rIns="75667" bIns="37833" rtlCol="0">
            <a:spAutoFit/>
          </a:bodyPr>
          <a:lstStyle/>
          <a:p>
            <a:pPr algn="ctr"/>
            <a:r>
              <a:rPr lang="en-US" sz="4000" dirty="0"/>
              <a:t>Erin R. Graves, BSN, MPH</a:t>
            </a:r>
            <a:r>
              <a:rPr lang="en-US" sz="4000" baseline="30000" dirty="0"/>
              <a:t>1</a:t>
            </a:r>
            <a:r>
              <a:rPr lang="en-US" sz="4000" dirty="0"/>
              <a:t>; Carolyn M. Audet, PhD, MSc.</a:t>
            </a:r>
            <a:r>
              <a:rPr lang="en-US" sz="4000" baseline="30000" dirty="0"/>
              <a:t>1,2</a:t>
            </a:r>
            <a:r>
              <a:rPr lang="en-US" sz="4000" dirty="0"/>
              <a:t>; </a:t>
            </a:r>
            <a:r>
              <a:rPr lang="en-US" sz="4000" dirty="0" err="1"/>
              <a:t>Yazalde</a:t>
            </a:r>
            <a:r>
              <a:rPr lang="en-US" sz="4000" dirty="0"/>
              <a:t> M. </a:t>
            </a:r>
            <a:r>
              <a:rPr lang="en-US" sz="4000" dirty="0" err="1"/>
              <a:t>Chire</a:t>
            </a:r>
            <a:r>
              <a:rPr lang="en-US" sz="4000" dirty="0"/>
              <a:t>, MBA</a:t>
            </a:r>
            <a:r>
              <a:rPr lang="en-US" sz="4000" baseline="30000" dirty="0"/>
              <a:t>3*</a:t>
            </a:r>
            <a:endParaRPr lang="en-US" sz="4000" dirty="0"/>
          </a:p>
          <a:p>
            <a:pPr algn="ctr"/>
            <a:r>
              <a:rPr lang="en-US" sz="3300" dirty="0"/>
              <a:t>Vanderbilt University Medical Center, Vanderbilt Institute for Global Health</a:t>
            </a:r>
            <a:r>
              <a:rPr lang="en-US" sz="3300" baseline="30000" dirty="0"/>
              <a:t>1</a:t>
            </a:r>
            <a:r>
              <a:rPr lang="en-US" sz="3300" dirty="0"/>
              <a:t>; Department of Health Policy</a:t>
            </a:r>
            <a:r>
              <a:rPr lang="en-US" sz="3300" baseline="30000" dirty="0"/>
              <a:t>2</a:t>
            </a:r>
            <a:r>
              <a:rPr lang="en-US" sz="3300" dirty="0"/>
              <a:t>, Nashville, TN; Friends in Global Health</a:t>
            </a:r>
            <a:r>
              <a:rPr lang="en-US" sz="3300" baseline="30000" dirty="0"/>
              <a:t>3</a:t>
            </a:r>
            <a:r>
              <a:rPr lang="en-US" sz="3300" dirty="0"/>
              <a:t>, Quelimane, Mozambique</a:t>
            </a:r>
          </a:p>
          <a:p>
            <a:pPr algn="ctr"/>
            <a:r>
              <a:rPr lang="en-US" sz="2000" dirty="0"/>
              <a:t>*</a:t>
            </a:r>
            <a:r>
              <a:rPr lang="en-US" sz="2000" i="1" dirty="0"/>
              <a:t>at the time of practicum research</a:t>
            </a:r>
            <a:endParaRPr lang="en-US" sz="2000" dirty="0"/>
          </a:p>
        </p:txBody>
      </p:sp>
      <p:sp>
        <p:nvSpPr>
          <p:cNvPr id="11" name="Text Box 17"/>
          <p:cNvSpPr txBox="1">
            <a:spLocks noChangeArrowheads="1"/>
          </p:cNvSpPr>
          <p:nvPr/>
        </p:nvSpPr>
        <p:spPr bwMode="auto">
          <a:xfrm>
            <a:off x="4858578" y="416959"/>
            <a:ext cx="23835224" cy="28136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43236" tIns="21618" rIns="43236" bIns="21618">
            <a:spAutoFit/>
          </a:bodyPr>
          <a:lstStyle>
            <a:lvl1pPr defTabSz="2508250" eaLnBrk="0" hangingPunct="0">
              <a:defRPr sz="9500">
                <a:solidFill>
                  <a:schemeClr val="tx1"/>
                </a:solidFill>
                <a:latin typeface="Arial" charset="0"/>
              </a:defRPr>
            </a:lvl1pPr>
            <a:lvl2pPr marL="742950" indent="-285750" defTabSz="2508250" eaLnBrk="0" hangingPunct="0">
              <a:defRPr sz="9500">
                <a:solidFill>
                  <a:schemeClr val="tx1"/>
                </a:solidFill>
                <a:latin typeface="Arial" charset="0"/>
              </a:defRPr>
            </a:lvl2pPr>
            <a:lvl3pPr marL="1143000" indent="-228600" defTabSz="2508250" eaLnBrk="0" hangingPunct="0">
              <a:defRPr sz="9500">
                <a:solidFill>
                  <a:schemeClr val="tx1"/>
                </a:solidFill>
                <a:latin typeface="Arial" charset="0"/>
              </a:defRPr>
            </a:lvl3pPr>
            <a:lvl4pPr marL="1600200" indent="-228600" defTabSz="2508250" eaLnBrk="0" hangingPunct="0">
              <a:defRPr sz="9500">
                <a:solidFill>
                  <a:schemeClr val="tx1"/>
                </a:solidFill>
                <a:latin typeface="Arial" charset="0"/>
              </a:defRPr>
            </a:lvl4pPr>
            <a:lvl5pPr marL="2057400" indent="-228600" defTabSz="2508250" eaLnBrk="0" hangingPunct="0">
              <a:defRPr sz="9500">
                <a:solidFill>
                  <a:schemeClr val="tx1"/>
                </a:solidFill>
                <a:latin typeface="Arial" charset="0"/>
              </a:defRPr>
            </a:lvl5pPr>
            <a:lvl6pPr marL="2514600" indent="-228600" defTabSz="2508250" eaLnBrk="0" fontAlgn="base" hangingPunct="0">
              <a:spcBef>
                <a:spcPct val="0"/>
              </a:spcBef>
              <a:spcAft>
                <a:spcPct val="0"/>
              </a:spcAft>
              <a:defRPr sz="9500">
                <a:solidFill>
                  <a:schemeClr val="tx1"/>
                </a:solidFill>
                <a:latin typeface="Arial" charset="0"/>
              </a:defRPr>
            </a:lvl6pPr>
            <a:lvl7pPr marL="2971800" indent="-228600" defTabSz="2508250" eaLnBrk="0" fontAlgn="base" hangingPunct="0">
              <a:spcBef>
                <a:spcPct val="0"/>
              </a:spcBef>
              <a:spcAft>
                <a:spcPct val="0"/>
              </a:spcAft>
              <a:defRPr sz="9500">
                <a:solidFill>
                  <a:schemeClr val="tx1"/>
                </a:solidFill>
                <a:latin typeface="Arial" charset="0"/>
              </a:defRPr>
            </a:lvl7pPr>
            <a:lvl8pPr marL="3429000" indent="-228600" defTabSz="2508250" eaLnBrk="0" fontAlgn="base" hangingPunct="0">
              <a:spcBef>
                <a:spcPct val="0"/>
              </a:spcBef>
              <a:spcAft>
                <a:spcPct val="0"/>
              </a:spcAft>
              <a:defRPr sz="9500">
                <a:solidFill>
                  <a:schemeClr val="tx1"/>
                </a:solidFill>
                <a:latin typeface="Arial" charset="0"/>
              </a:defRPr>
            </a:lvl8pPr>
            <a:lvl9pPr marL="3886200" indent="-228600" defTabSz="2508250" eaLnBrk="0" fontAlgn="base" hangingPunct="0">
              <a:spcBef>
                <a:spcPct val="0"/>
              </a:spcBef>
              <a:spcAft>
                <a:spcPct val="0"/>
              </a:spcAft>
              <a:defRPr sz="9500">
                <a:solidFill>
                  <a:schemeClr val="tx1"/>
                </a:solidFill>
                <a:latin typeface="Arial" charset="0"/>
              </a:defRPr>
            </a:lvl9pPr>
          </a:lstStyle>
          <a:p>
            <a:pPr algn="ctr" eaLnBrk="1" hangingPunct="1"/>
            <a:r>
              <a:rPr lang="en-US" sz="6000" b="1" dirty="0"/>
              <a:t>Assessing the quality and impact of clinical services for gender based violence in rural Zambézia, Mozambique: Summary of initial observational assessments</a:t>
            </a:r>
            <a:endParaRPr lang="en-US" sz="6000" dirty="0"/>
          </a:p>
        </p:txBody>
      </p:sp>
      <p:sp>
        <p:nvSpPr>
          <p:cNvPr id="13" name="Rectangle 12"/>
          <p:cNvSpPr/>
          <p:nvPr/>
        </p:nvSpPr>
        <p:spPr>
          <a:xfrm>
            <a:off x="0" y="4897120"/>
            <a:ext cx="32918400" cy="230294"/>
          </a:xfrm>
          <a:prstGeom prst="rect">
            <a:avLst/>
          </a:prstGeom>
          <a:solidFill>
            <a:srgbClr val="A28448"/>
          </a:solidFill>
          <a:ln>
            <a:noFill/>
          </a:ln>
        </p:spPr>
        <p:style>
          <a:lnRef idx="1">
            <a:schemeClr val="accent1"/>
          </a:lnRef>
          <a:fillRef idx="3">
            <a:schemeClr val="accent1"/>
          </a:fillRef>
          <a:effectRef idx="2">
            <a:schemeClr val="accent1"/>
          </a:effectRef>
          <a:fontRef idx="minor">
            <a:schemeClr val="lt1"/>
          </a:fontRef>
        </p:style>
        <p:txBody>
          <a:bodyPr lIns="75667" tIns="37833" rIns="75667" bIns="37833" rtlCol="0" anchor="ctr"/>
          <a:lstStyle/>
          <a:p>
            <a:pPr algn="ctr"/>
            <a:endParaRPr lang="en-US" dirty="0">
              <a:solidFill>
                <a:srgbClr val="000000"/>
              </a:solidFill>
            </a:endParaRPr>
          </a:p>
        </p:txBody>
      </p:sp>
      <p:sp>
        <p:nvSpPr>
          <p:cNvPr id="8" name="Rounded Rectangle 7"/>
          <p:cNvSpPr/>
          <p:nvPr/>
        </p:nvSpPr>
        <p:spPr>
          <a:xfrm>
            <a:off x="22083612" y="5486402"/>
            <a:ext cx="10566834" cy="27142672"/>
          </a:xfrm>
          <a:prstGeom prst="roundRect">
            <a:avLst/>
          </a:prstGeom>
          <a:solidFill>
            <a:schemeClr val="bg1"/>
          </a:solidFill>
          <a:ln w="19050" cmpd="sng">
            <a:solidFill>
              <a:srgbClr val="A28448"/>
            </a:solidFill>
          </a:ln>
        </p:spPr>
        <p:style>
          <a:lnRef idx="1">
            <a:schemeClr val="accent1"/>
          </a:lnRef>
          <a:fillRef idx="3">
            <a:schemeClr val="accent1"/>
          </a:fillRef>
          <a:effectRef idx="2">
            <a:schemeClr val="accent1"/>
          </a:effectRef>
          <a:fontRef idx="minor">
            <a:schemeClr val="lt1"/>
          </a:fontRef>
        </p:style>
        <p:txBody>
          <a:bodyPr lIns="75667" tIns="37833" rIns="75667" bIns="37833" rtlCol="0" anchor="t"/>
          <a:lstStyle/>
          <a:p>
            <a:pPr algn="ctr"/>
            <a:endParaRPr lang="en-US" sz="3000" dirty="0">
              <a:solidFill>
                <a:schemeClr val="tx1"/>
              </a:solidFill>
            </a:endParaRPr>
          </a:p>
        </p:txBody>
      </p:sp>
      <p:sp>
        <p:nvSpPr>
          <p:cNvPr id="10" name="Rounded Rectangle 9"/>
          <p:cNvSpPr/>
          <p:nvPr/>
        </p:nvSpPr>
        <p:spPr>
          <a:xfrm>
            <a:off x="223447" y="5524381"/>
            <a:ext cx="11174228" cy="27142674"/>
          </a:xfrm>
          <a:prstGeom prst="roundRect">
            <a:avLst/>
          </a:prstGeom>
          <a:solidFill>
            <a:schemeClr val="bg1"/>
          </a:solidFill>
          <a:ln w="19050" cmpd="sng">
            <a:solidFill>
              <a:srgbClr val="A28448"/>
            </a:solidFill>
          </a:ln>
        </p:spPr>
        <p:style>
          <a:lnRef idx="1">
            <a:schemeClr val="accent1"/>
          </a:lnRef>
          <a:fillRef idx="3">
            <a:schemeClr val="accent1"/>
          </a:fillRef>
          <a:effectRef idx="2">
            <a:schemeClr val="accent1"/>
          </a:effectRef>
          <a:fontRef idx="minor">
            <a:schemeClr val="lt1"/>
          </a:fontRef>
        </p:style>
        <p:txBody>
          <a:bodyPr lIns="75667" tIns="37833" rIns="75667" bIns="37833" rtlCol="0" anchor="t"/>
          <a:lstStyle/>
          <a:p>
            <a:r>
              <a:rPr lang="en-US" sz="3000" dirty="0"/>
              <a:t>† RU/VH: Research Universities (very high research activity); RU/H: Research Universities (high research activity); DRU: Doctoral/Research Universities; Spec/Medical: Medical schools and medical centers; Spec/Health: Other health profession schools. </a:t>
            </a:r>
          </a:p>
        </p:txBody>
      </p:sp>
      <p:sp>
        <p:nvSpPr>
          <p:cNvPr id="14" name="TextBox 13"/>
          <p:cNvSpPr txBox="1"/>
          <p:nvPr/>
        </p:nvSpPr>
        <p:spPr>
          <a:xfrm>
            <a:off x="22459576" y="29065463"/>
            <a:ext cx="10076172" cy="3046449"/>
          </a:xfrm>
          <a:prstGeom prst="rect">
            <a:avLst/>
          </a:prstGeom>
          <a:noFill/>
        </p:spPr>
        <p:txBody>
          <a:bodyPr wrap="square" lIns="75667" tIns="37833" rIns="75667" bIns="37833" rtlCol="0">
            <a:spAutoFit/>
          </a:bodyPr>
          <a:lstStyle/>
          <a:p>
            <a:r>
              <a:rPr lang="en-US" sz="3300" b="1" dirty="0"/>
              <a:t>Acknowledgements</a:t>
            </a:r>
          </a:p>
          <a:p>
            <a:r>
              <a:rPr lang="en-US" sz="2000" dirty="0"/>
              <a:t>Thank you for the support of the entire Vanderbilt Institute for Global Health (VIGH), which made this practicum possible through the VIGH General Scholarship, the Overall Fellowship, and the MPH Practicum Award. Specific thanks to Dr. Carolyn </a:t>
            </a:r>
            <a:r>
              <a:rPr lang="en-US" sz="2000" dirty="0" err="1"/>
              <a:t>Audet</a:t>
            </a:r>
            <a:r>
              <a:rPr lang="en-US" sz="2000" dirty="0"/>
              <a:t>, Dr. Bill </a:t>
            </a:r>
            <a:r>
              <a:rPr lang="en-US" sz="2000" dirty="0" err="1"/>
              <a:t>Wester</a:t>
            </a:r>
            <a:r>
              <a:rPr lang="en-US" sz="2000" dirty="0"/>
              <a:t>, Dr. Troy Moon, Dr. </a:t>
            </a:r>
            <a:r>
              <a:rPr lang="en-US" sz="2000" dirty="0" err="1"/>
              <a:t>Sten</a:t>
            </a:r>
            <a:r>
              <a:rPr lang="en-US" sz="2000" dirty="0"/>
              <a:t> </a:t>
            </a:r>
            <a:r>
              <a:rPr lang="en-US" sz="2000" dirty="0" err="1"/>
              <a:t>Vermund</a:t>
            </a:r>
            <a:r>
              <a:rPr lang="en-US" sz="2000" dirty="0"/>
              <a:t>, Dr. Doug </a:t>
            </a:r>
            <a:r>
              <a:rPr lang="en-US" sz="2000" dirty="0" err="1"/>
              <a:t>Heimburger</a:t>
            </a:r>
            <a:r>
              <a:rPr lang="en-US" sz="2000" dirty="0"/>
              <a:t>, Dr. Marie Martin, Julie Lankford, and Ann Green from VIGH. Sincerest thanks to the entire staff of Friends in Global Health (FGH), especially </a:t>
            </a:r>
            <a:r>
              <a:rPr lang="en-US" sz="2000" dirty="0" err="1"/>
              <a:t>Yazalde</a:t>
            </a:r>
            <a:r>
              <a:rPr lang="en-US" sz="2000" dirty="0"/>
              <a:t> </a:t>
            </a:r>
            <a:r>
              <a:rPr lang="en-US" sz="2000" dirty="0" err="1"/>
              <a:t>Chire</a:t>
            </a:r>
            <a:r>
              <a:rPr lang="en-US" sz="2000" dirty="0"/>
              <a:t>, Dr. Sara Van Rompaey, Dr. Magdalena Bravo, Dr. Monica Negrete, Dr. Themos Ntasis, Dr. Lázaro Calvo, Jaime </a:t>
            </a:r>
            <a:r>
              <a:rPr lang="en-US" sz="2000" dirty="0" err="1"/>
              <a:t>Mucanhenga</a:t>
            </a:r>
            <a:r>
              <a:rPr lang="en-US" sz="2000" dirty="0"/>
              <a:t>, Francisca </a:t>
            </a:r>
            <a:r>
              <a:rPr lang="en-US" sz="2000" dirty="0" err="1"/>
              <a:t>Bacião</a:t>
            </a:r>
            <a:r>
              <a:rPr lang="en-US" sz="2000" dirty="0"/>
              <a:t>, and Marcia Souza. Thank you to the MPH Program staff, including Annie Smart, Will </a:t>
            </a:r>
            <a:r>
              <a:rPr lang="en-US" sz="2000" dirty="0" err="1"/>
              <a:t>Bruer</a:t>
            </a:r>
            <a:r>
              <a:rPr lang="en-US" sz="2000" dirty="0"/>
              <a:t>, Rebecca Mohr, and Amy Richardson.</a:t>
            </a:r>
          </a:p>
        </p:txBody>
      </p:sp>
      <p:sp>
        <p:nvSpPr>
          <p:cNvPr id="16" name="Rounded Rectangle 15"/>
          <p:cNvSpPr/>
          <p:nvPr/>
        </p:nvSpPr>
        <p:spPr>
          <a:xfrm>
            <a:off x="11717930" y="5486402"/>
            <a:ext cx="10009956" cy="27142672"/>
          </a:xfrm>
          <a:prstGeom prst="roundRect">
            <a:avLst/>
          </a:prstGeom>
          <a:solidFill>
            <a:schemeClr val="bg1"/>
          </a:solidFill>
          <a:ln w="19050" cmpd="sng">
            <a:solidFill>
              <a:srgbClr val="A28448"/>
            </a:solidFill>
          </a:ln>
        </p:spPr>
        <p:style>
          <a:lnRef idx="1">
            <a:schemeClr val="accent1"/>
          </a:lnRef>
          <a:fillRef idx="3">
            <a:schemeClr val="accent1"/>
          </a:fillRef>
          <a:effectRef idx="2">
            <a:schemeClr val="accent1"/>
          </a:effectRef>
          <a:fontRef idx="minor">
            <a:schemeClr val="lt1"/>
          </a:fontRef>
        </p:style>
        <p:txBody>
          <a:bodyPr lIns="75667" tIns="37833" rIns="75667" bIns="37833" rtlCol="0" anchor="t"/>
          <a:lstStyle/>
          <a:p>
            <a:r>
              <a:rPr lang="en-US" sz="3000" dirty="0"/>
              <a:t>Trainee research topics were 68% in infectious (47% HIV/AIDS), 18% in non-communicable, and 15% in infection-related non-communicable diseases (“combined”). Non-communicable and combined disease topics increased from 17% in 2004-2007 to 40% in 2008-2011. At least 10% of projects focused on each of these: basic science, health behavior, health care systems, pulmonary diseases, parasitology, sexually transmitted infections, tuberculosis, maternal and/or child health, and cancer. Of 1,617 papers in PubMed, FICRS-F alumni were first author of 501 (31%). The median (IQR) journal impact factor was 3.4 (2.2-4.7), and publications were cited 8 (3-19) times, even though many were published so recently that there have been few citation opportunities to date. Alumni who were postdoctoral Fellows (p&lt;0.001), from LMICs (p&lt;0.001), were supported in earlier Program years (p=0.003), and had longer duration (&gt;1 year) of support (p=0.04) had higher publication outputs, compared to doctoral Scholars, Americans, later Program trainees, and those in the Program for only one year. Other demographic factors (e.g., sex) and research topics (e.g., infectious vs. non-communicable diseases) had little association with publication output except for trainees with research topics involving children, who had on average fewer publications (p=0.004).  </a:t>
            </a:r>
          </a:p>
        </p:txBody>
      </p:sp>
      <p:sp>
        <p:nvSpPr>
          <p:cNvPr id="17" name="TextBox 16"/>
          <p:cNvSpPr txBox="1"/>
          <p:nvPr/>
        </p:nvSpPr>
        <p:spPr>
          <a:xfrm>
            <a:off x="22444755" y="20310726"/>
            <a:ext cx="9899124" cy="8078596"/>
          </a:xfrm>
          <a:prstGeom prst="rect">
            <a:avLst/>
          </a:prstGeom>
          <a:noFill/>
          <a:ln cap="rnd">
            <a:round/>
          </a:ln>
        </p:spPr>
        <p:style>
          <a:lnRef idx="2">
            <a:schemeClr val="dk1"/>
          </a:lnRef>
          <a:fillRef idx="1">
            <a:schemeClr val="lt1"/>
          </a:fillRef>
          <a:effectRef idx="0">
            <a:schemeClr val="dk1"/>
          </a:effectRef>
          <a:fontRef idx="minor">
            <a:schemeClr val="dk1"/>
          </a:fontRef>
        </p:style>
        <p:txBody>
          <a:bodyPr wrap="square" lIns="75667" tIns="37833" rIns="75667" bIns="37833" rtlCol="0">
            <a:spAutoFit/>
          </a:bodyPr>
          <a:lstStyle/>
          <a:p>
            <a:r>
              <a:rPr lang="en-US" sz="4000" b="1" dirty="0"/>
              <a:t>Conclusions</a:t>
            </a:r>
          </a:p>
          <a:p>
            <a:pPr algn="just"/>
            <a:r>
              <a:rPr lang="en-US" sz="3200" dirty="0"/>
              <a:t>Guided in part by information gained in the baseline site assessments, our team developed a GBV-Initiative evaluation plan and protocol. The three-pronged approach will take place over an 18-month evaluative period in which interventions will focus on increasing demand for GBV services, building capacity for GBV service providers, improving GBV data documentation, and assessing PEP use and completion. The evaluation aims to assess the delivery of GBV clinical services, the use of and adherence to PEP following a GBV-related exposure, and the impact of enhanced training, tools, and access to follow-up care at every FGH-supported district site. The VUMC/FGH team received protocol approval from CDC Mozambique, local ethics committees, and VUMC IRB to initiate the GBV Evaluation-related interventions and research.</a:t>
            </a:r>
          </a:p>
        </p:txBody>
      </p:sp>
      <p:sp>
        <p:nvSpPr>
          <p:cNvPr id="19" name="TextBox 18"/>
          <p:cNvSpPr txBox="1"/>
          <p:nvPr/>
        </p:nvSpPr>
        <p:spPr>
          <a:xfrm>
            <a:off x="747261" y="6220610"/>
            <a:ext cx="10237917" cy="7093711"/>
          </a:xfrm>
          <a:prstGeom prst="rect">
            <a:avLst/>
          </a:prstGeom>
          <a:noFill/>
        </p:spPr>
        <p:txBody>
          <a:bodyPr wrap="square" lIns="75667" tIns="37833" rIns="75667" bIns="37833" rtlCol="0">
            <a:spAutoFit/>
          </a:bodyPr>
          <a:lstStyle/>
          <a:p>
            <a:r>
              <a:rPr lang="en-US" sz="4000" b="1" dirty="0"/>
              <a:t>Project Purpose</a:t>
            </a:r>
          </a:p>
          <a:p>
            <a:pPr algn="just"/>
            <a:r>
              <a:rPr lang="en-US" sz="2600" dirty="0"/>
              <a:t>The Mozambican Ministry of Health (MoH), with support from the Centers for Disease Control and Prevention (CDC) Mozambique and other partners, began an initiative to standardize and scale up a national program to improve gender based violence (GBV) care, not only to mitigate GBV occurrence, but also to minimize risk for HIV infection. </a:t>
            </a:r>
          </a:p>
          <a:p>
            <a:pPr algn="just"/>
            <a:endParaRPr lang="en-US" sz="1300" dirty="0"/>
          </a:p>
          <a:p>
            <a:pPr algn="just"/>
            <a:r>
              <a:rPr lang="en-US" sz="2600" dirty="0"/>
              <a:t>Questions remain about optimal strategies for increasing GBV service demand and survivors’ completion of post-exposure prophylaxis (PEP) to prevent possible HIV transmission. In May 2015, CDC Mozambique requested Friends in Global Health (FGH) to conduct an evaluation of the GBV and PEP services in all Zambézian districts where FGH provided technical assistance. </a:t>
            </a:r>
          </a:p>
          <a:p>
            <a:pPr algn="just"/>
            <a:endParaRPr lang="en-US" sz="1300" dirty="0"/>
          </a:p>
          <a:p>
            <a:pPr algn="just"/>
            <a:r>
              <a:rPr lang="en-US" sz="2600" dirty="0"/>
              <a:t>To create a baseline understanding of the status of GBV response and services in these sites, FGH formed a team to conduct baseline observational assessment visits at health facilities (HF) in each of district “headquarters,” focusing on the following:</a:t>
            </a:r>
          </a:p>
        </p:txBody>
      </p:sp>
      <p:sp>
        <p:nvSpPr>
          <p:cNvPr id="23" name="TextBox 22"/>
          <p:cNvSpPr txBox="1"/>
          <p:nvPr/>
        </p:nvSpPr>
        <p:spPr>
          <a:xfrm>
            <a:off x="12042207" y="12544423"/>
            <a:ext cx="9288533" cy="13864795"/>
          </a:xfrm>
          <a:prstGeom prst="rect">
            <a:avLst/>
          </a:prstGeom>
          <a:noFill/>
        </p:spPr>
        <p:txBody>
          <a:bodyPr wrap="square" lIns="75667" tIns="37833" rIns="75667" bIns="37833" rtlCol="0">
            <a:spAutoFit/>
          </a:bodyPr>
          <a:lstStyle/>
          <a:p>
            <a:r>
              <a:rPr lang="en-US" sz="4000" b="1" dirty="0"/>
              <a:t>Results</a:t>
            </a:r>
          </a:p>
          <a:p>
            <a:pPr algn="just"/>
            <a:r>
              <a:rPr lang="en-US" sz="2600" dirty="0"/>
              <a:t>Detailed reports for each site visit, as well as a program-wide summary report were completed and disseminated FGH leadership, members the GBV Evaluation team, and district-level MoH teams. The final summary report was also presented to CDC-Mozambique.</a:t>
            </a:r>
          </a:p>
          <a:p>
            <a:endParaRPr lang="en-US" sz="1700" b="1" dirty="0"/>
          </a:p>
          <a:p>
            <a:r>
              <a:rPr lang="en-US" sz="3300" b="1" dirty="0"/>
              <a:t>Overview of Findings:</a:t>
            </a:r>
          </a:p>
          <a:p>
            <a:pPr marL="378333" indent="-378333" algn="just">
              <a:buFont typeface="Arial"/>
              <a:buChar char="•"/>
            </a:pPr>
            <a:r>
              <a:rPr lang="en-US" sz="2600" dirty="0"/>
              <a:t>Almost universally across districts, very few GBV cases are self-reporting and/or are referred to HF for care/services;</a:t>
            </a:r>
          </a:p>
          <a:p>
            <a:pPr marL="378333" indent="-378333" algn="just">
              <a:buFont typeface="Arial"/>
              <a:buChar char="•"/>
            </a:pPr>
            <a:r>
              <a:rPr lang="en-US" sz="2600" dirty="0"/>
              <a:t>Inconsistent use of the GBV tracking tools in a majority of sites;</a:t>
            </a:r>
          </a:p>
          <a:p>
            <a:pPr marL="378333" indent="-378333" algn="just">
              <a:buFont typeface="Arial"/>
              <a:buChar char="•"/>
            </a:pPr>
            <a:r>
              <a:rPr lang="en-US" sz="2600" dirty="0"/>
              <a:t>Many sites reported having difficulty with GBV data collection and reporting related to lack of an instrument, template, or consistent instructions;</a:t>
            </a:r>
          </a:p>
          <a:p>
            <a:pPr marL="378333" indent="-378333" algn="just">
              <a:buFont typeface="Arial"/>
              <a:buChar char="•"/>
            </a:pPr>
            <a:r>
              <a:rPr lang="en-US" sz="2600" dirty="0"/>
              <a:t>Very few sites operating with a true “One-Stop Model” at this time (in most areas, victim still has to go to the police station, law office &amp; social action office to seek their services);</a:t>
            </a:r>
          </a:p>
          <a:p>
            <a:pPr marL="378333" indent="-378333" algn="just">
              <a:buFont typeface="Arial"/>
              <a:buChar char="•"/>
            </a:pPr>
            <a:r>
              <a:rPr lang="en-US" sz="2600" dirty="0"/>
              <a:t>Majority of GBV survivors (regardless of PEP receipt) are not returning for follow-up clinical or psychosocial care;</a:t>
            </a:r>
          </a:p>
          <a:p>
            <a:pPr marL="378333" indent="-378333" algn="just">
              <a:buFont typeface="Arial"/>
              <a:buChar char="•"/>
            </a:pPr>
            <a:r>
              <a:rPr lang="en-US" sz="2600" dirty="0"/>
              <a:t>Almost all sites lack a system, plan, or available personnel to conduct community follow-up for GBV survivors not returning;</a:t>
            </a:r>
          </a:p>
          <a:p>
            <a:pPr marL="378333" indent="-378333" algn="just">
              <a:buFont typeface="Arial"/>
              <a:buChar char="•"/>
            </a:pPr>
            <a:r>
              <a:rPr lang="en-US" sz="2600" dirty="0"/>
              <a:t>Not all GBV Focal Point persons are available to have as active a role as they should (most have many other roles at HF; aren’t necessarily able to focus on patient follow-up, may not have time to explain all references to family, etc.);</a:t>
            </a:r>
          </a:p>
          <a:p>
            <a:pPr marL="378333" indent="-378333" algn="just">
              <a:buFont typeface="Arial"/>
              <a:buChar char="•"/>
            </a:pPr>
            <a:r>
              <a:rPr lang="en-US" sz="2600" dirty="0"/>
              <a:t>In several sites, GBV response team is only being called if case is sexual assault (not for physical or psychological violence);</a:t>
            </a:r>
          </a:p>
          <a:p>
            <a:pPr marL="378333" indent="-378333" algn="just">
              <a:buFont typeface="Arial"/>
              <a:buChar char="•"/>
            </a:pPr>
            <a:r>
              <a:rPr lang="en-US" sz="2600" dirty="0"/>
              <a:t>Some sites seems to have weak communication to GBV survivor or their families to explain referrals; </a:t>
            </a:r>
          </a:p>
          <a:p>
            <a:pPr marL="378333" indent="-378333" algn="just">
              <a:buFont typeface="Arial"/>
              <a:buChar char="•"/>
            </a:pPr>
            <a:r>
              <a:rPr lang="pt-PT" sz="2600" dirty="0"/>
              <a:t>None of the sites utilize age-appropriate </a:t>
            </a:r>
            <a:r>
              <a:rPr lang="pt-PT" sz="2600" dirty="0" err="1"/>
              <a:t>materials</a:t>
            </a:r>
            <a:r>
              <a:rPr lang="pt-PT" sz="2600" dirty="0"/>
              <a:t> in </a:t>
            </a:r>
            <a:r>
              <a:rPr lang="pt-PT" sz="2600" dirty="0" err="1"/>
              <a:t>providing</a:t>
            </a:r>
            <a:r>
              <a:rPr lang="pt-PT" sz="2600" dirty="0"/>
              <a:t> </a:t>
            </a:r>
            <a:r>
              <a:rPr lang="pt-PT" sz="2600" dirty="0" err="1"/>
              <a:t>post</a:t>
            </a:r>
            <a:r>
              <a:rPr lang="pt-PT" sz="2600" dirty="0"/>
              <a:t>-GBV </a:t>
            </a:r>
            <a:r>
              <a:rPr lang="pt-PT" sz="2600" dirty="0" err="1"/>
              <a:t>care</a:t>
            </a:r>
            <a:r>
              <a:rPr lang="pt-PT" sz="2600" dirty="0"/>
              <a:t> to child victims (e.g. dolls, colored pencils, etc.);</a:t>
            </a:r>
          </a:p>
          <a:p>
            <a:pPr marL="378333" indent="-378333" algn="just">
              <a:buFont typeface="Arial"/>
              <a:buChar char="•"/>
            </a:pPr>
            <a:r>
              <a:rPr lang="en-US" sz="2600" dirty="0"/>
              <a:t>Lack of resources or efforts to provide rehabilitation not only to the GBV survivor, but also to the abuser (to break the cycle of violence and reduce GBV occurrence). </a:t>
            </a:r>
          </a:p>
        </p:txBody>
      </p:sp>
      <p:sp>
        <p:nvSpPr>
          <p:cNvPr id="24" name="Rectangle 23"/>
          <p:cNvSpPr/>
          <p:nvPr/>
        </p:nvSpPr>
        <p:spPr>
          <a:xfrm>
            <a:off x="12442445" y="11598464"/>
            <a:ext cx="8888295" cy="691958"/>
          </a:xfrm>
          <a:prstGeom prst="rect">
            <a:avLst/>
          </a:prstGeom>
        </p:spPr>
        <p:txBody>
          <a:bodyPr wrap="square" lIns="75667" tIns="37833" rIns="75667" bIns="37833">
            <a:spAutoFit/>
          </a:bodyPr>
          <a:lstStyle/>
          <a:p>
            <a:r>
              <a:rPr lang="en-US" sz="2000" dirty="0"/>
              <a:t>With </a:t>
            </a:r>
            <a:r>
              <a:rPr lang="en-US" sz="2000" dirty="0" err="1"/>
              <a:t>Namacurra</a:t>
            </a:r>
            <a:r>
              <a:rPr lang="en-US" sz="2000" dirty="0"/>
              <a:t> and </a:t>
            </a:r>
            <a:r>
              <a:rPr lang="en-US" sz="2000" dirty="0" err="1"/>
              <a:t>Macuse</a:t>
            </a:r>
            <a:r>
              <a:rPr lang="en-US" sz="2000" dirty="0"/>
              <a:t> clinical sites’ GBV response team members on a baseline assessment site visit June 1, 2015. </a:t>
            </a:r>
          </a:p>
        </p:txBody>
      </p:sp>
      <p:graphicFrame>
        <p:nvGraphicFramePr>
          <p:cNvPr id="26" name="Table 25"/>
          <p:cNvGraphicFramePr>
            <a:graphicFrameLocks noGrp="1"/>
          </p:cNvGraphicFramePr>
          <p:nvPr>
            <p:extLst>
              <p:ext uri="{D42A27DB-BD31-4B8C-83A1-F6EECF244321}">
                <p14:modId xmlns:p14="http://schemas.microsoft.com/office/powerpoint/2010/main" val="882033342"/>
              </p:ext>
            </p:extLst>
          </p:nvPr>
        </p:nvGraphicFramePr>
        <p:xfrm>
          <a:off x="787621" y="14558873"/>
          <a:ext cx="10157196" cy="6911309"/>
        </p:xfrm>
        <a:graphic>
          <a:graphicData uri="http://schemas.openxmlformats.org/drawingml/2006/table">
            <a:tbl>
              <a:tblPr firstRow="1" firstCol="1" bandRow="1">
                <a:tableStyleId>{5C22544A-7EE6-4342-B048-85BDC9FD1C3A}</a:tableStyleId>
              </a:tblPr>
              <a:tblGrid>
                <a:gridCol w="3163269">
                  <a:extLst>
                    <a:ext uri="{9D8B030D-6E8A-4147-A177-3AD203B41FA5}">
                      <a16:colId xmlns:a16="http://schemas.microsoft.com/office/drawing/2014/main" val="20000"/>
                    </a:ext>
                  </a:extLst>
                </a:gridCol>
                <a:gridCol w="6993927">
                  <a:extLst>
                    <a:ext uri="{9D8B030D-6E8A-4147-A177-3AD203B41FA5}">
                      <a16:colId xmlns:a16="http://schemas.microsoft.com/office/drawing/2014/main" val="20001"/>
                    </a:ext>
                  </a:extLst>
                </a:gridCol>
              </a:tblGrid>
              <a:tr h="467809">
                <a:tc>
                  <a:txBody>
                    <a:bodyPr/>
                    <a:lstStyle/>
                    <a:p>
                      <a:pPr algn="ctr">
                        <a:lnSpc>
                          <a:spcPct val="100000"/>
                        </a:lnSpc>
                      </a:pPr>
                      <a:r>
                        <a:rPr lang="en-US" sz="1900" dirty="0">
                          <a:effectLst/>
                          <a:latin typeface="+mn-lt"/>
                        </a:rPr>
                        <a:t>Overview</a:t>
                      </a:r>
                    </a:p>
                  </a:txBody>
                  <a:tcPr marL="4270" marR="4270" marT="4270" marB="4270" anchor="ctr"/>
                </a:tc>
                <a:tc>
                  <a:txBody>
                    <a:bodyPr/>
                    <a:lstStyle/>
                    <a:p>
                      <a:pPr marL="0" marR="0" algn="ctr">
                        <a:lnSpc>
                          <a:spcPct val="100000"/>
                        </a:lnSpc>
                        <a:spcBef>
                          <a:spcPts val="0"/>
                        </a:spcBef>
                        <a:spcAft>
                          <a:spcPts val="0"/>
                        </a:spcAft>
                      </a:pPr>
                      <a:r>
                        <a:rPr lang="en-US" sz="1900" dirty="0">
                          <a:effectLst/>
                        </a:rPr>
                        <a:t>Specific</a:t>
                      </a:r>
                      <a:r>
                        <a:rPr lang="en-US" sz="1900" baseline="0" dirty="0">
                          <a:effectLst/>
                        </a:rPr>
                        <a:t> Inquiries</a:t>
                      </a:r>
                      <a:endParaRPr lang="en-US" sz="1900" dirty="0">
                        <a:effectLst/>
                        <a:latin typeface="+mn-lt"/>
                        <a:ea typeface="Times New Roman"/>
                      </a:endParaRPr>
                    </a:p>
                  </a:txBody>
                  <a:tcPr marL="4270" marR="4270" marT="4270" marB="4270" anchor="ctr"/>
                </a:tc>
                <a:extLst>
                  <a:ext uri="{0D108BD9-81ED-4DB2-BD59-A6C34878D82A}">
                    <a16:rowId xmlns:a16="http://schemas.microsoft.com/office/drawing/2014/main" val="10000"/>
                  </a:ext>
                </a:extLst>
              </a:tr>
              <a:tr h="1471581">
                <a:tc>
                  <a:txBody>
                    <a:bodyPr/>
                    <a:lstStyle/>
                    <a:p>
                      <a:pPr marL="0" marR="0">
                        <a:lnSpc>
                          <a:spcPct val="100000"/>
                        </a:lnSpc>
                        <a:spcBef>
                          <a:spcPts val="0"/>
                        </a:spcBef>
                        <a:spcAft>
                          <a:spcPts val="0"/>
                        </a:spcAft>
                      </a:pPr>
                      <a:r>
                        <a:rPr lang="en-US" sz="1900" b="1" i="1" kern="1200" dirty="0">
                          <a:solidFill>
                            <a:schemeClr val="lt1"/>
                          </a:solidFill>
                          <a:effectLst/>
                          <a:latin typeface="+mn-lt"/>
                          <a:ea typeface="+mn-ea"/>
                          <a:cs typeface="+mn-cs"/>
                        </a:rPr>
                        <a:t>Patient registry, completion of forms, and data collection</a:t>
                      </a:r>
                      <a:r>
                        <a:rPr lang="en-US" sz="1900" b="1" kern="1200" dirty="0">
                          <a:solidFill>
                            <a:schemeClr val="lt1"/>
                          </a:solidFill>
                          <a:effectLst/>
                          <a:latin typeface="+mn-lt"/>
                          <a:ea typeface="+mn-ea"/>
                          <a:cs typeface="+mn-cs"/>
                        </a:rPr>
                        <a:t> </a:t>
                      </a:r>
                      <a:endParaRPr lang="en-US" sz="1900" dirty="0">
                        <a:effectLst/>
                        <a:latin typeface="+mn-lt"/>
                        <a:ea typeface="Times New Roman"/>
                      </a:endParaRPr>
                    </a:p>
                  </a:txBody>
                  <a:tcPr marL="4270" marR="4270" marT="4270" marB="4270" anchor="ctr"/>
                </a:tc>
                <a:tc>
                  <a:txBody>
                    <a:bodyPr/>
                    <a:lstStyle/>
                    <a:p>
                      <a:pPr marL="342900" marR="0" indent="-342900">
                        <a:lnSpc>
                          <a:spcPct val="100000"/>
                        </a:lnSpc>
                        <a:spcBef>
                          <a:spcPts val="0"/>
                        </a:spcBef>
                        <a:spcAft>
                          <a:spcPts val="0"/>
                        </a:spcAft>
                        <a:buFont typeface="Arial"/>
                        <a:buChar char="•"/>
                      </a:pPr>
                      <a:r>
                        <a:rPr lang="en-US" sz="2000" kern="1200" dirty="0">
                          <a:solidFill>
                            <a:schemeClr val="dk1"/>
                          </a:solidFill>
                          <a:effectLst/>
                          <a:latin typeface="+mn-lt"/>
                          <a:ea typeface="+mn-ea"/>
                          <a:cs typeface="+mn-cs"/>
                        </a:rPr>
                        <a:t>Correct forms present? </a:t>
                      </a:r>
                    </a:p>
                    <a:p>
                      <a:pPr marL="342900" marR="0" indent="-342900">
                        <a:lnSpc>
                          <a:spcPct val="100000"/>
                        </a:lnSpc>
                        <a:spcBef>
                          <a:spcPts val="0"/>
                        </a:spcBef>
                        <a:spcAft>
                          <a:spcPts val="0"/>
                        </a:spcAft>
                        <a:buFont typeface="Arial"/>
                        <a:buChar char="•"/>
                      </a:pPr>
                      <a:r>
                        <a:rPr lang="en-US" sz="2000" kern="1200" dirty="0">
                          <a:solidFill>
                            <a:schemeClr val="dk1"/>
                          </a:solidFill>
                          <a:effectLst/>
                          <a:latin typeface="+mn-lt"/>
                          <a:ea typeface="+mn-ea"/>
                          <a:cs typeface="+mn-cs"/>
                        </a:rPr>
                        <a:t>Completing forms correctly? </a:t>
                      </a:r>
                    </a:p>
                    <a:p>
                      <a:pPr marL="342900" marR="0" indent="-342900">
                        <a:lnSpc>
                          <a:spcPct val="100000"/>
                        </a:lnSpc>
                        <a:spcBef>
                          <a:spcPts val="0"/>
                        </a:spcBef>
                        <a:spcAft>
                          <a:spcPts val="0"/>
                        </a:spcAft>
                        <a:buFont typeface="Arial"/>
                        <a:buChar char="•"/>
                      </a:pPr>
                      <a:r>
                        <a:rPr lang="en-US" sz="2000" kern="1200" dirty="0">
                          <a:solidFill>
                            <a:schemeClr val="dk1"/>
                          </a:solidFill>
                          <a:effectLst/>
                          <a:latin typeface="+mn-lt"/>
                          <a:ea typeface="+mn-ea"/>
                          <a:cs typeface="+mn-cs"/>
                        </a:rPr>
                        <a:t>Documentation of follow-up, especially after PEP? </a:t>
                      </a:r>
                    </a:p>
                    <a:p>
                      <a:pPr marL="342900" marR="0" indent="-342900">
                        <a:lnSpc>
                          <a:spcPct val="100000"/>
                        </a:lnSpc>
                        <a:spcBef>
                          <a:spcPts val="0"/>
                        </a:spcBef>
                        <a:spcAft>
                          <a:spcPts val="0"/>
                        </a:spcAft>
                        <a:buFont typeface="Arial"/>
                        <a:buChar char="•"/>
                      </a:pPr>
                      <a:r>
                        <a:rPr lang="en-US" sz="2000" kern="1200" dirty="0">
                          <a:solidFill>
                            <a:schemeClr val="dk1"/>
                          </a:solidFill>
                          <a:effectLst/>
                          <a:latin typeface="+mn-lt"/>
                          <a:ea typeface="+mn-ea"/>
                          <a:cs typeface="+mn-cs"/>
                        </a:rPr>
                        <a:t>Data collected correctly? </a:t>
                      </a:r>
                    </a:p>
                    <a:p>
                      <a:pPr marL="342900" marR="0" indent="-342900">
                        <a:lnSpc>
                          <a:spcPct val="100000"/>
                        </a:lnSpc>
                        <a:spcBef>
                          <a:spcPts val="0"/>
                        </a:spcBef>
                        <a:spcAft>
                          <a:spcPts val="0"/>
                        </a:spcAft>
                        <a:buFont typeface="Arial"/>
                        <a:buChar char="•"/>
                      </a:pPr>
                      <a:r>
                        <a:rPr lang="en-US" sz="2000" kern="1200" dirty="0">
                          <a:solidFill>
                            <a:schemeClr val="dk1"/>
                          </a:solidFill>
                          <a:effectLst/>
                          <a:latin typeface="+mn-lt"/>
                          <a:ea typeface="+mn-ea"/>
                          <a:cs typeface="+mn-cs"/>
                        </a:rPr>
                        <a:t>Reporting?</a:t>
                      </a:r>
                      <a:endParaRPr lang="en-US" sz="2000" dirty="0">
                        <a:effectLst/>
                        <a:latin typeface="+mn-lt"/>
                        <a:ea typeface="Times New Roman"/>
                      </a:endParaRPr>
                    </a:p>
                  </a:txBody>
                  <a:tcPr marL="4270" marR="4270" marT="4270" marB="4270" anchor="ctr"/>
                </a:tc>
                <a:extLst>
                  <a:ext uri="{0D108BD9-81ED-4DB2-BD59-A6C34878D82A}">
                    <a16:rowId xmlns:a16="http://schemas.microsoft.com/office/drawing/2014/main" val="10001"/>
                  </a:ext>
                </a:extLst>
              </a:tr>
              <a:tr h="886365">
                <a:tc>
                  <a:txBody>
                    <a:bodyPr/>
                    <a:lstStyle/>
                    <a:p>
                      <a:pPr marL="0" marR="0">
                        <a:lnSpc>
                          <a:spcPct val="100000"/>
                        </a:lnSpc>
                        <a:spcBef>
                          <a:spcPts val="0"/>
                        </a:spcBef>
                        <a:spcAft>
                          <a:spcPts val="0"/>
                        </a:spcAft>
                      </a:pPr>
                      <a:r>
                        <a:rPr lang="en-US" sz="1900" b="1" i="1" kern="1200" dirty="0">
                          <a:solidFill>
                            <a:schemeClr val="lt1"/>
                          </a:solidFill>
                          <a:effectLst/>
                          <a:latin typeface="+mn-lt"/>
                          <a:ea typeface="+mn-ea"/>
                          <a:cs typeface="+mn-cs"/>
                        </a:rPr>
                        <a:t>Human resources and responsible personnel</a:t>
                      </a:r>
                      <a:r>
                        <a:rPr lang="en-US" sz="1900" b="1" kern="1200" dirty="0">
                          <a:solidFill>
                            <a:schemeClr val="lt1"/>
                          </a:solidFill>
                          <a:effectLst/>
                          <a:latin typeface="+mn-lt"/>
                          <a:ea typeface="+mn-ea"/>
                          <a:cs typeface="+mn-cs"/>
                        </a:rPr>
                        <a:t> </a:t>
                      </a:r>
                      <a:endParaRPr lang="en-US" sz="1900" dirty="0">
                        <a:effectLst/>
                        <a:latin typeface="+mn-lt"/>
                        <a:ea typeface="Times New Roman"/>
                      </a:endParaRPr>
                    </a:p>
                  </a:txBody>
                  <a:tcPr marL="4270" marR="4270" marT="4270" marB="4270" anchor="ctr"/>
                </a:tc>
                <a:tc>
                  <a:txBody>
                    <a:bodyPr/>
                    <a:lstStyle/>
                    <a:p>
                      <a:pPr marL="342900" indent="-342900">
                        <a:lnSpc>
                          <a:spcPct val="100000"/>
                        </a:lnSpc>
                        <a:buFont typeface="Arial"/>
                        <a:buChar char="•"/>
                      </a:pPr>
                      <a:r>
                        <a:rPr lang="en-US" sz="2000" kern="1200" dirty="0">
                          <a:solidFill>
                            <a:schemeClr val="dk1"/>
                          </a:solidFill>
                          <a:effectLst/>
                          <a:latin typeface="+mn-lt"/>
                          <a:ea typeface="+mn-ea"/>
                          <a:cs typeface="+mn-cs"/>
                        </a:rPr>
                        <a:t>What clinicians and other personnel are available? </a:t>
                      </a:r>
                    </a:p>
                    <a:p>
                      <a:pPr marL="342900" indent="-342900">
                        <a:lnSpc>
                          <a:spcPct val="100000"/>
                        </a:lnSpc>
                        <a:buFont typeface="Arial"/>
                        <a:buChar char="•"/>
                      </a:pPr>
                      <a:r>
                        <a:rPr lang="en-US" sz="2000" kern="1200" dirty="0">
                          <a:solidFill>
                            <a:schemeClr val="dk1"/>
                          </a:solidFill>
                          <a:effectLst/>
                          <a:latin typeface="+mn-lt"/>
                          <a:ea typeface="+mn-ea"/>
                          <a:cs typeface="+mn-cs"/>
                        </a:rPr>
                        <a:t>Training for personnel treating GBV patients? </a:t>
                      </a:r>
                    </a:p>
                    <a:p>
                      <a:pPr marL="342900" indent="-342900">
                        <a:lnSpc>
                          <a:spcPct val="100000"/>
                        </a:lnSpc>
                        <a:buFont typeface="Arial"/>
                        <a:buChar char="•"/>
                      </a:pPr>
                      <a:r>
                        <a:rPr lang="en-US" sz="2000" kern="1200" dirty="0">
                          <a:solidFill>
                            <a:schemeClr val="dk1"/>
                          </a:solidFill>
                          <a:effectLst/>
                          <a:latin typeface="+mn-lt"/>
                          <a:ea typeface="+mn-ea"/>
                          <a:cs typeface="+mn-cs"/>
                        </a:rPr>
                        <a:t>Training for personnel completing forms?</a:t>
                      </a:r>
                      <a:endParaRPr lang="en-US" sz="2000" dirty="0">
                        <a:effectLst/>
                        <a:latin typeface="+mn-lt"/>
                      </a:endParaRPr>
                    </a:p>
                  </a:txBody>
                  <a:tcPr marL="4270" marR="4270" marT="4270" marB="4270" anchor="ctr"/>
                </a:tc>
                <a:extLst>
                  <a:ext uri="{0D108BD9-81ED-4DB2-BD59-A6C34878D82A}">
                    <a16:rowId xmlns:a16="http://schemas.microsoft.com/office/drawing/2014/main" val="10002"/>
                  </a:ext>
                </a:extLst>
              </a:tr>
              <a:tr h="1471581">
                <a:tc>
                  <a:txBody>
                    <a:bodyPr/>
                    <a:lstStyle/>
                    <a:p>
                      <a:pPr marL="0" marR="0">
                        <a:lnSpc>
                          <a:spcPct val="100000"/>
                        </a:lnSpc>
                        <a:spcBef>
                          <a:spcPts val="0"/>
                        </a:spcBef>
                        <a:spcAft>
                          <a:spcPts val="0"/>
                        </a:spcAft>
                      </a:pPr>
                      <a:r>
                        <a:rPr lang="en-US" sz="1900" b="1" i="1" kern="1200" dirty="0">
                          <a:solidFill>
                            <a:schemeClr val="lt1"/>
                          </a:solidFill>
                          <a:effectLst/>
                          <a:latin typeface="+mn-lt"/>
                          <a:ea typeface="+mn-ea"/>
                          <a:cs typeface="+mn-cs"/>
                        </a:rPr>
                        <a:t>Quality of care for victim</a:t>
                      </a:r>
                      <a:r>
                        <a:rPr lang="en-US" sz="1900" dirty="0">
                          <a:effectLst/>
                        </a:rPr>
                        <a:t> </a:t>
                      </a:r>
                      <a:endParaRPr lang="en-US" sz="1900" dirty="0">
                        <a:effectLst/>
                        <a:latin typeface="+mn-lt"/>
                        <a:ea typeface="Times New Roman"/>
                      </a:endParaRPr>
                    </a:p>
                  </a:txBody>
                  <a:tcPr marL="4270" marR="4270" marT="4270" marB="4270" anchor="ctr"/>
                </a:tc>
                <a:tc>
                  <a:txBody>
                    <a:bodyPr/>
                    <a:lstStyle/>
                    <a:p>
                      <a:pPr marL="342900" marR="0" indent="-342900">
                        <a:lnSpc>
                          <a:spcPct val="100000"/>
                        </a:lnSpc>
                        <a:spcBef>
                          <a:spcPts val="0"/>
                        </a:spcBef>
                        <a:spcAft>
                          <a:spcPts val="0"/>
                        </a:spcAft>
                        <a:buFont typeface="Arial"/>
                        <a:buChar char="•"/>
                      </a:pPr>
                      <a:r>
                        <a:rPr lang="en-US" sz="2000" kern="1200" dirty="0">
                          <a:solidFill>
                            <a:schemeClr val="dk1"/>
                          </a:solidFill>
                          <a:effectLst/>
                          <a:latin typeface="+mn-lt"/>
                          <a:ea typeface="+mn-ea"/>
                          <a:cs typeface="+mn-cs"/>
                        </a:rPr>
                        <a:t>Using proper integrated services flow? </a:t>
                      </a:r>
                    </a:p>
                    <a:p>
                      <a:pPr marL="342900" marR="0" indent="-342900">
                        <a:lnSpc>
                          <a:spcPct val="100000"/>
                        </a:lnSpc>
                        <a:spcBef>
                          <a:spcPts val="0"/>
                        </a:spcBef>
                        <a:spcAft>
                          <a:spcPts val="0"/>
                        </a:spcAft>
                        <a:buFont typeface="Arial"/>
                        <a:buChar char="•"/>
                      </a:pPr>
                      <a:r>
                        <a:rPr lang="en-US" sz="2000" kern="1200" dirty="0">
                          <a:solidFill>
                            <a:schemeClr val="dk1"/>
                          </a:solidFill>
                          <a:effectLst/>
                          <a:latin typeface="+mn-lt"/>
                          <a:ea typeface="+mn-ea"/>
                          <a:cs typeface="+mn-cs"/>
                        </a:rPr>
                        <a:t>Referrals received and made properly? </a:t>
                      </a:r>
                    </a:p>
                    <a:p>
                      <a:pPr marL="342900" marR="0" indent="-342900">
                        <a:lnSpc>
                          <a:spcPct val="100000"/>
                        </a:lnSpc>
                        <a:spcBef>
                          <a:spcPts val="0"/>
                        </a:spcBef>
                        <a:spcAft>
                          <a:spcPts val="0"/>
                        </a:spcAft>
                        <a:buFont typeface="Arial"/>
                        <a:buChar char="•"/>
                      </a:pPr>
                      <a:r>
                        <a:rPr lang="en-US" sz="2000" kern="1200" dirty="0">
                          <a:solidFill>
                            <a:schemeClr val="dk1"/>
                          </a:solidFill>
                          <a:effectLst/>
                          <a:latin typeface="+mn-lt"/>
                          <a:ea typeface="+mn-ea"/>
                          <a:cs typeface="+mn-cs"/>
                        </a:rPr>
                        <a:t>Necessary clinical and technical materials available? </a:t>
                      </a:r>
                    </a:p>
                    <a:p>
                      <a:pPr marL="342900" marR="0" indent="-342900">
                        <a:lnSpc>
                          <a:spcPct val="100000"/>
                        </a:lnSpc>
                        <a:spcBef>
                          <a:spcPts val="0"/>
                        </a:spcBef>
                        <a:spcAft>
                          <a:spcPts val="0"/>
                        </a:spcAft>
                        <a:buFont typeface="Arial"/>
                        <a:buChar char="•"/>
                      </a:pPr>
                      <a:r>
                        <a:rPr lang="en-US" sz="2000" kern="1200" dirty="0">
                          <a:solidFill>
                            <a:schemeClr val="dk1"/>
                          </a:solidFill>
                          <a:effectLst/>
                          <a:latin typeface="+mn-lt"/>
                          <a:ea typeface="+mn-ea"/>
                          <a:cs typeface="+mn-cs"/>
                        </a:rPr>
                        <a:t>Type of infrastructure utilized in patient response? </a:t>
                      </a:r>
                    </a:p>
                    <a:p>
                      <a:pPr marL="342900" marR="0" indent="-342900">
                        <a:lnSpc>
                          <a:spcPct val="100000"/>
                        </a:lnSpc>
                        <a:spcBef>
                          <a:spcPts val="0"/>
                        </a:spcBef>
                        <a:spcAft>
                          <a:spcPts val="0"/>
                        </a:spcAft>
                        <a:buFont typeface="Arial"/>
                        <a:buChar char="•"/>
                      </a:pPr>
                      <a:r>
                        <a:rPr lang="en-US" sz="2000" kern="1200" dirty="0">
                          <a:solidFill>
                            <a:schemeClr val="dk1"/>
                          </a:solidFill>
                          <a:effectLst/>
                          <a:latin typeface="+mn-lt"/>
                          <a:ea typeface="+mn-ea"/>
                          <a:cs typeface="+mn-cs"/>
                        </a:rPr>
                        <a:t>Privacy and patient well-being attended to?</a:t>
                      </a:r>
                      <a:endParaRPr lang="en-US" sz="2000" dirty="0">
                        <a:effectLst/>
                        <a:latin typeface="+mn-lt"/>
                        <a:ea typeface="Times New Roman"/>
                      </a:endParaRPr>
                    </a:p>
                  </a:txBody>
                  <a:tcPr marL="4270" marR="4270" marT="4270" marB="4270" anchor="ctr"/>
                </a:tc>
                <a:extLst>
                  <a:ext uri="{0D108BD9-81ED-4DB2-BD59-A6C34878D82A}">
                    <a16:rowId xmlns:a16="http://schemas.microsoft.com/office/drawing/2014/main" val="10003"/>
                  </a:ext>
                </a:extLst>
              </a:tr>
              <a:tr h="1178973">
                <a:tc>
                  <a:txBody>
                    <a:bodyPr/>
                    <a:lstStyle/>
                    <a:p>
                      <a:pPr marL="0" marR="0">
                        <a:lnSpc>
                          <a:spcPct val="100000"/>
                        </a:lnSpc>
                        <a:spcBef>
                          <a:spcPts val="0"/>
                        </a:spcBef>
                        <a:spcAft>
                          <a:spcPts val="0"/>
                        </a:spcAft>
                      </a:pPr>
                      <a:r>
                        <a:rPr lang="en-US" sz="1900" b="1" i="1" kern="1200" dirty="0">
                          <a:solidFill>
                            <a:schemeClr val="lt1"/>
                          </a:solidFill>
                          <a:effectLst/>
                          <a:latin typeface="+mn-lt"/>
                          <a:ea typeface="+mn-ea"/>
                          <a:cs typeface="+mn-cs"/>
                        </a:rPr>
                        <a:t>Response from partnering sectors</a:t>
                      </a:r>
                      <a:r>
                        <a:rPr lang="en-US" sz="1900" b="1" kern="1200" dirty="0">
                          <a:solidFill>
                            <a:schemeClr val="lt1"/>
                          </a:solidFill>
                          <a:effectLst/>
                          <a:latin typeface="+mn-lt"/>
                          <a:ea typeface="+mn-ea"/>
                          <a:cs typeface="+mn-cs"/>
                        </a:rPr>
                        <a:t> </a:t>
                      </a:r>
                      <a:endParaRPr lang="en-US" sz="1900" dirty="0">
                        <a:effectLst/>
                        <a:latin typeface="+mn-lt"/>
                        <a:ea typeface="Times New Roman"/>
                      </a:endParaRPr>
                    </a:p>
                  </a:txBody>
                  <a:tcPr marL="4270" marR="4270" marT="4270" marB="4270" anchor="ctr"/>
                </a:tc>
                <a:tc>
                  <a:txBody>
                    <a:bodyPr/>
                    <a:lstStyle/>
                    <a:p>
                      <a:pPr marL="342900" marR="0" indent="-342900">
                        <a:lnSpc>
                          <a:spcPct val="100000"/>
                        </a:lnSpc>
                        <a:spcBef>
                          <a:spcPts val="0"/>
                        </a:spcBef>
                        <a:spcAft>
                          <a:spcPts val="0"/>
                        </a:spcAft>
                        <a:buFont typeface="Arial"/>
                        <a:buChar char="•"/>
                      </a:pPr>
                      <a:r>
                        <a:rPr lang="en-US" sz="2000" kern="1200" dirty="0">
                          <a:solidFill>
                            <a:schemeClr val="dk1"/>
                          </a:solidFill>
                          <a:effectLst/>
                          <a:latin typeface="+mn-lt"/>
                          <a:ea typeface="+mn-ea"/>
                          <a:cs typeface="+mn-cs"/>
                        </a:rPr>
                        <a:t>Present in community? </a:t>
                      </a:r>
                    </a:p>
                    <a:p>
                      <a:pPr marL="342900" marR="0" indent="-342900">
                        <a:lnSpc>
                          <a:spcPct val="100000"/>
                        </a:lnSpc>
                        <a:spcBef>
                          <a:spcPts val="0"/>
                        </a:spcBef>
                        <a:spcAft>
                          <a:spcPts val="0"/>
                        </a:spcAft>
                        <a:buFont typeface="Arial"/>
                        <a:buChar char="•"/>
                      </a:pPr>
                      <a:r>
                        <a:rPr lang="en-US" sz="2000" kern="1200" dirty="0">
                          <a:solidFill>
                            <a:schemeClr val="dk1"/>
                          </a:solidFill>
                          <a:effectLst/>
                          <a:latin typeface="+mn-lt"/>
                          <a:ea typeface="+mn-ea"/>
                          <a:cs typeface="+mn-cs"/>
                        </a:rPr>
                        <a:t>Active in GBV response? </a:t>
                      </a:r>
                    </a:p>
                    <a:p>
                      <a:pPr marL="342900" marR="0" indent="-342900">
                        <a:lnSpc>
                          <a:spcPct val="100000"/>
                        </a:lnSpc>
                        <a:spcBef>
                          <a:spcPts val="0"/>
                        </a:spcBef>
                        <a:spcAft>
                          <a:spcPts val="0"/>
                        </a:spcAft>
                        <a:buFont typeface="Arial"/>
                        <a:buChar char="•"/>
                      </a:pPr>
                      <a:r>
                        <a:rPr lang="en-US" sz="2000" kern="1200" dirty="0">
                          <a:solidFill>
                            <a:schemeClr val="dk1"/>
                          </a:solidFill>
                          <a:effectLst/>
                          <a:latin typeface="+mn-lt"/>
                          <a:ea typeface="+mn-ea"/>
                          <a:cs typeface="+mn-cs"/>
                        </a:rPr>
                        <a:t>Engagement with community leaders and associations to disseminate information?</a:t>
                      </a:r>
                      <a:endParaRPr lang="en-US" sz="2000" dirty="0">
                        <a:effectLst/>
                        <a:latin typeface="+mn-lt"/>
                        <a:ea typeface="Times New Roman"/>
                      </a:endParaRPr>
                    </a:p>
                  </a:txBody>
                  <a:tcPr marL="4270" marR="4270" marT="4270" marB="4270" anchor="ctr"/>
                </a:tc>
                <a:extLst>
                  <a:ext uri="{0D108BD9-81ED-4DB2-BD59-A6C34878D82A}">
                    <a16:rowId xmlns:a16="http://schemas.microsoft.com/office/drawing/2014/main" val="10004"/>
                  </a:ext>
                </a:extLst>
              </a:tr>
              <a:tr h="1178973">
                <a:tc>
                  <a:txBody>
                    <a:bodyPr/>
                    <a:lstStyle/>
                    <a:p>
                      <a:pPr marL="0" marR="0">
                        <a:lnSpc>
                          <a:spcPct val="100000"/>
                        </a:lnSpc>
                        <a:spcBef>
                          <a:spcPts val="0"/>
                        </a:spcBef>
                        <a:spcAft>
                          <a:spcPts val="0"/>
                        </a:spcAft>
                      </a:pPr>
                      <a:r>
                        <a:rPr lang="en-US" sz="1900" b="1" i="1" kern="1200" dirty="0">
                          <a:solidFill>
                            <a:schemeClr val="lt1"/>
                          </a:solidFill>
                          <a:effectLst/>
                          <a:latin typeface="+mn-lt"/>
                          <a:ea typeface="+mn-ea"/>
                          <a:cs typeface="+mn-cs"/>
                        </a:rPr>
                        <a:t>Additional attention point</a:t>
                      </a:r>
                      <a:r>
                        <a:rPr lang="en-US" sz="1900" dirty="0">
                          <a:effectLst/>
                        </a:rPr>
                        <a:t> </a:t>
                      </a:r>
                      <a:endParaRPr lang="en-US" sz="1900" dirty="0">
                        <a:effectLst/>
                        <a:latin typeface="+mn-lt"/>
                        <a:ea typeface="Times New Roman"/>
                      </a:endParaRPr>
                    </a:p>
                  </a:txBody>
                  <a:tcPr marL="4270" marR="4270" marT="4270" marB="4270" anchor="ctr"/>
                </a:tc>
                <a:tc>
                  <a:txBody>
                    <a:bodyPr/>
                    <a:lstStyle/>
                    <a:p>
                      <a:pPr marL="342900" marR="0" lvl="0" indent="-342900" algn="l" defTabSz="2272924" rtl="0" eaLnBrk="1" fontAlgn="auto" latinLnBrk="0" hangingPunct="1">
                        <a:lnSpc>
                          <a:spcPct val="100000"/>
                        </a:lnSpc>
                        <a:spcBef>
                          <a:spcPts val="0"/>
                        </a:spcBef>
                        <a:spcAft>
                          <a:spcPts val="0"/>
                        </a:spcAft>
                        <a:buClrTx/>
                        <a:buSzTx/>
                        <a:buFont typeface="Arial"/>
                        <a:buChar char="•"/>
                        <a:tabLst/>
                        <a:defRPr/>
                      </a:pPr>
                      <a:r>
                        <a:rPr lang="en-US" sz="2000" kern="1200" dirty="0">
                          <a:solidFill>
                            <a:schemeClr val="dk1"/>
                          </a:solidFill>
                          <a:effectLst/>
                          <a:latin typeface="+mn-lt"/>
                          <a:ea typeface="+mn-ea"/>
                          <a:cs typeface="+mn-cs"/>
                        </a:rPr>
                        <a:t>What does the community know about PEP and other services for victims of GBV? </a:t>
                      </a:r>
                    </a:p>
                    <a:p>
                      <a:pPr marL="342900" marR="0" lvl="0" indent="-342900" algn="l" defTabSz="2272924" rtl="0" eaLnBrk="1" fontAlgn="auto" latinLnBrk="0" hangingPunct="1">
                        <a:lnSpc>
                          <a:spcPct val="100000"/>
                        </a:lnSpc>
                        <a:spcBef>
                          <a:spcPts val="0"/>
                        </a:spcBef>
                        <a:spcAft>
                          <a:spcPts val="0"/>
                        </a:spcAft>
                        <a:buClrTx/>
                        <a:buSzTx/>
                        <a:buFont typeface="Arial"/>
                        <a:buChar char="•"/>
                        <a:tabLst/>
                        <a:defRPr/>
                      </a:pPr>
                      <a:r>
                        <a:rPr lang="en-US" sz="2000" kern="1200" dirty="0">
                          <a:solidFill>
                            <a:schemeClr val="dk1"/>
                          </a:solidFill>
                          <a:effectLst/>
                          <a:latin typeface="+mn-lt"/>
                          <a:ea typeface="+mn-ea"/>
                          <a:cs typeface="+mn-cs"/>
                        </a:rPr>
                        <a:t>What</a:t>
                      </a:r>
                      <a:r>
                        <a:rPr lang="en-US" sz="2000" kern="1200" baseline="0" dirty="0">
                          <a:solidFill>
                            <a:schemeClr val="dk1"/>
                          </a:solidFill>
                          <a:effectLst/>
                          <a:latin typeface="+mn-lt"/>
                          <a:ea typeface="+mn-ea"/>
                          <a:cs typeface="+mn-cs"/>
                        </a:rPr>
                        <a:t> d</a:t>
                      </a:r>
                      <a:r>
                        <a:rPr lang="en-US" sz="2000" kern="1200" dirty="0">
                          <a:solidFill>
                            <a:schemeClr val="dk1"/>
                          </a:solidFill>
                          <a:effectLst/>
                          <a:latin typeface="+mn-lt"/>
                          <a:ea typeface="+mn-ea"/>
                          <a:cs typeface="+mn-cs"/>
                        </a:rPr>
                        <a:t>o the community leaders, community activists,</a:t>
                      </a:r>
                      <a:r>
                        <a:rPr lang="en-US" sz="2000" kern="1200" baseline="0" dirty="0">
                          <a:solidFill>
                            <a:schemeClr val="dk1"/>
                          </a:solidFill>
                          <a:effectLst/>
                          <a:latin typeface="+mn-lt"/>
                          <a:ea typeface="+mn-ea"/>
                          <a:cs typeface="+mn-cs"/>
                        </a:rPr>
                        <a:t> and r</a:t>
                      </a:r>
                      <a:r>
                        <a:rPr lang="en-US" sz="2000" kern="1200" dirty="0">
                          <a:solidFill>
                            <a:schemeClr val="dk1"/>
                          </a:solidFill>
                          <a:effectLst/>
                          <a:latin typeface="+mn-lt"/>
                          <a:ea typeface="+mn-ea"/>
                          <a:cs typeface="+mn-cs"/>
                        </a:rPr>
                        <a:t>esidents</a:t>
                      </a:r>
                      <a:r>
                        <a:rPr lang="en-US" sz="2000" kern="1200" baseline="0" dirty="0">
                          <a:solidFill>
                            <a:schemeClr val="dk1"/>
                          </a:solidFill>
                          <a:effectLst/>
                          <a:latin typeface="+mn-lt"/>
                          <a:ea typeface="+mn-ea"/>
                          <a:cs typeface="+mn-cs"/>
                        </a:rPr>
                        <a:t> know?</a:t>
                      </a:r>
                      <a:endParaRPr lang="en-US" sz="2000" dirty="0">
                        <a:effectLst/>
                        <a:latin typeface="+mn-lt"/>
                        <a:ea typeface="Times New Roman"/>
                      </a:endParaRPr>
                    </a:p>
                  </a:txBody>
                  <a:tcPr marL="4270" marR="4270" marT="4270" marB="4270" anchor="ctr"/>
                </a:tc>
                <a:extLst>
                  <a:ext uri="{0D108BD9-81ED-4DB2-BD59-A6C34878D82A}">
                    <a16:rowId xmlns:a16="http://schemas.microsoft.com/office/drawing/2014/main" val="10005"/>
                  </a:ext>
                </a:extLst>
              </a:tr>
            </a:tbl>
          </a:graphicData>
        </a:graphic>
      </p:graphicFrame>
      <p:sp>
        <p:nvSpPr>
          <p:cNvPr id="29" name="TextBox 28"/>
          <p:cNvSpPr txBox="1"/>
          <p:nvPr/>
        </p:nvSpPr>
        <p:spPr>
          <a:xfrm>
            <a:off x="1574204" y="13466805"/>
            <a:ext cx="8584029" cy="1092068"/>
          </a:xfrm>
          <a:prstGeom prst="rect">
            <a:avLst/>
          </a:prstGeom>
          <a:noFill/>
        </p:spPr>
        <p:txBody>
          <a:bodyPr wrap="square" lIns="75667" tIns="37833" rIns="75667" bIns="37833" rtlCol="0">
            <a:spAutoFit/>
          </a:bodyPr>
          <a:lstStyle/>
          <a:p>
            <a:pPr algn="ctr"/>
            <a:r>
              <a:rPr lang="en-US" sz="3300" b="1" dirty="0">
                <a:solidFill>
                  <a:srgbClr val="000000"/>
                </a:solidFill>
              </a:rPr>
              <a:t>Key Areas of Observation and Inquiry for Baseline Assessment</a:t>
            </a:r>
          </a:p>
        </p:txBody>
      </p:sp>
      <p:graphicFrame>
        <p:nvGraphicFramePr>
          <p:cNvPr id="33" name="Table 32"/>
          <p:cNvGraphicFramePr>
            <a:graphicFrameLocks noGrp="1"/>
          </p:cNvGraphicFramePr>
          <p:nvPr>
            <p:extLst>
              <p:ext uri="{D42A27DB-BD31-4B8C-83A1-F6EECF244321}">
                <p14:modId xmlns:p14="http://schemas.microsoft.com/office/powerpoint/2010/main" val="626923779"/>
              </p:ext>
            </p:extLst>
          </p:nvPr>
        </p:nvGraphicFramePr>
        <p:xfrm>
          <a:off x="22343647" y="7334981"/>
          <a:ext cx="10028258" cy="12579893"/>
        </p:xfrm>
        <a:graphic>
          <a:graphicData uri="http://schemas.openxmlformats.org/drawingml/2006/table">
            <a:tbl>
              <a:tblPr firstRow="1" firstCol="1" bandRow="1">
                <a:tableStyleId>{5C22544A-7EE6-4342-B048-85BDC9FD1C3A}</a:tableStyleId>
              </a:tblPr>
              <a:tblGrid>
                <a:gridCol w="1157722">
                  <a:extLst>
                    <a:ext uri="{9D8B030D-6E8A-4147-A177-3AD203B41FA5}">
                      <a16:colId xmlns:a16="http://schemas.microsoft.com/office/drawing/2014/main" val="20000"/>
                    </a:ext>
                  </a:extLst>
                </a:gridCol>
                <a:gridCol w="2177173">
                  <a:extLst>
                    <a:ext uri="{9D8B030D-6E8A-4147-A177-3AD203B41FA5}">
                      <a16:colId xmlns:a16="http://schemas.microsoft.com/office/drawing/2014/main" val="20001"/>
                    </a:ext>
                  </a:extLst>
                </a:gridCol>
                <a:gridCol w="4135603">
                  <a:extLst>
                    <a:ext uri="{9D8B030D-6E8A-4147-A177-3AD203B41FA5}">
                      <a16:colId xmlns:a16="http://schemas.microsoft.com/office/drawing/2014/main" val="20002"/>
                    </a:ext>
                  </a:extLst>
                </a:gridCol>
                <a:gridCol w="2557760">
                  <a:extLst>
                    <a:ext uri="{9D8B030D-6E8A-4147-A177-3AD203B41FA5}">
                      <a16:colId xmlns:a16="http://schemas.microsoft.com/office/drawing/2014/main" val="20003"/>
                    </a:ext>
                  </a:extLst>
                </a:gridCol>
              </a:tblGrid>
              <a:tr h="342173">
                <a:tc>
                  <a:txBody>
                    <a:bodyPr/>
                    <a:lstStyle/>
                    <a:p>
                      <a:pPr marL="0" marR="0" algn="ctr">
                        <a:spcBef>
                          <a:spcPts val="0"/>
                        </a:spcBef>
                        <a:spcAft>
                          <a:spcPts val="0"/>
                        </a:spcAft>
                      </a:pPr>
                      <a:r>
                        <a:rPr lang="en-US" sz="1400" b="1" dirty="0">
                          <a:effectLst/>
                          <a:latin typeface="+mj-lt"/>
                          <a:ea typeface="ＭＳ ゴシック"/>
                          <a:cs typeface="Times New Roman"/>
                        </a:rPr>
                        <a:t>Site</a:t>
                      </a:r>
                      <a:endParaRPr lang="en-US" sz="1400" dirty="0">
                        <a:effectLst/>
                        <a:latin typeface="+mj-lt"/>
                        <a:ea typeface="ＭＳ 明朝"/>
                        <a:cs typeface="Times New Roman"/>
                      </a:endParaRPr>
                    </a:p>
                  </a:txBody>
                  <a:tcPr marL="58783" marR="58783" marT="0" marB="0"/>
                </a:tc>
                <a:tc>
                  <a:txBody>
                    <a:bodyPr/>
                    <a:lstStyle/>
                    <a:p>
                      <a:pPr marL="0" marR="0" algn="ctr">
                        <a:spcBef>
                          <a:spcPts val="0"/>
                        </a:spcBef>
                        <a:spcAft>
                          <a:spcPts val="0"/>
                        </a:spcAft>
                      </a:pPr>
                      <a:r>
                        <a:rPr lang="en-US" sz="1400" b="1" dirty="0">
                          <a:effectLst/>
                          <a:latin typeface="+mj-lt"/>
                          <a:ea typeface="ＭＳ ゴシック"/>
                          <a:cs typeface="Times New Roman"/>
                        </a:rPr>
                        <a:t>Strengths Observed</a:t>
                      </a:r>
                      <a:endParaRPr lang="en-US" sz="1400" dirty="0">
                        <a:effectLst/>
                        <a:latin typeface="+mj-lt"/>
                        <a:ea typeface="ＭＳ 明朝"/>
                        <a:cs typeface="Times New Roman"/>
                      </a:endParaRPr>
                    </a:p>
                  </a:txBody>
                  <a:tcPr marL="58783" marR="58783" marT="0" marB="0"/>
                </a:tc>
                <a:tc>
                  <a:txBody>
                    <a:bodyPr/>
                    <a:lstStyle/>
                    <a:p>
                      <a:pPr marL="0" marR="0" algn="ctr">
                        <a:spcBef>
                          <a:spcPts val="0"/>
                        </a:spcBef>
                        <a:spcAft>
                          <a:spcPts val="0"/>
                        </a:spcAft>
                      </a:pPr>
                      <a:r>
                        <a:rPr lang="en-US" sz="1400" b="1" dirty="0">
                          <a:effectLst/>
                          <a:latin typeface="+mj-lt"/>
                          <a:ea typeface="ＭＳ ゴシック"/>
                          <a:cs typeface="Times New Roman"/>
                        </a:rPr>
                        <a:t>Challenges Observed</a:t>
                      </a:r>
                      <a:endParaRPr lang="en-US" sz="1400" dirty="0">
                        <a:effectLst/>
                        <a:latin typeface="+mj-lt"/>
                        <a:ea typeface="ＭＳ 明朝"/>
                        <a:cs typeface="Times New Roman"/>
                      </a:endParaRPr>
                    </a:p>
                  </a:txBody>
                  <a:tcPr marL="58783" marR="58783" marT="0" marB="0"/>
                </a:tc>
                <a:tc>
                  <a:txBody>
                    <a:bodyPr/>
                    <a:lstStyle/>
                    <a:p>
                      <a:pPr marL="0" marR="0" algn="ctr">
                        <a:spcBef>
                          <a:spcPts val="0"/>
                        </a:spcBef>
                        <a:spcAft>
                          <a:spcPts val="0"/>
                        </a:spcAft>
                      </a:pPr>
                      <a:r>
                        <a:rPr lang="en-US" sz="1400" b="1" dirty="0">
                          <a:effectLst/>
                          <a:latin typeface="+mj-lt"/>
                          <a:ea typeface="ＭＳ ゴシック"/>
                          <a:cs typeface="Times New Roman"/>
                        </a:rPr>
                        <a:t>Suggestions for Future</a:t>
                      </a:r>
                      <a:endParaRPr lang="en-US" sz="1400" dirty="0">
                        <a:effectLst/>
                        <a:latin typeface="+mj-lt"/>
                        <a:ea typeface="ＭＳ 明朝"/>
                        <a:cs typeface="Times New Roman"/>
                      </a:endParaRPr>
                    </a:p>
                  </a:txBody>
                  <a:tcPr marL="58783" marR="58783" marT="0" marB="0"/>
                </a:tc>
                <a:extLst>
                  <a:ext uri="{0D108BD9-81ED-4DB2-BD59-A6C34878D82A}">
                    <a16:rowId xmlns:a16="http://schemas.microsoft.com/office/drawing/2014/main" val="10000"/>
                  </a:ext>
                </a:extLst>
              </a:tr>
              <a:tr h="1024128">
                <a:tc>
                  <a:txBody>
                    <a:bodyPr/>
                    <a:lstStyle/>
                    <a:p>
                      <a:pPr marL="0" marR="0" algn="ctr">
                        <a:spcBef>
                          <a:spcPts val="0"/>
                        </a:spcBef>
                        <a:spcAft>
                          <a:spcPts val="0"/>
                        </a:spcAft>
                      </a:pPr>
                      <a:r>
                        <a:rPr lang="en-US" sz="1500" b="1" dirty="0">
                          <a:effectLst/>
                          <a:latin typeface="+mj-lt"/>
                          <a:ea typeface="ＭＳ ゴシック"/>
                          <a:cs typeface="Times New Roman"/>
                        </a:rPr>
                        <a:t>Alto </a:t>
                      </a:r>
                      <a:r>
                        <a:rPr lang="en-US" sz="1500" b="1" dirty="0" err="1">
                          <a:effectLst/>
                          <a:latin typeface="+mj-lt"/>
                          <a:ea typeface="ＭＳ ゴシック"/>
                          <a:cs typeface="Times New Roman"/>
                        </a:rPr>
                        <a:t>Molocue</a:t>
                      </a:r>
                      <a:endParaRPr lang="en-US" sz="1500" dirty="0">
                        <a:effectLst/>
                        <a:latin typeface="+mj-lt"/>
                        <a:ea typeface="ＭＳ 明朝"/>
                        <a:cs typeface="Times New Roman"/>
                      </a:endParaRP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Good support from FGH Technical Advisor</a:t>
                      </a:r>
                    </a:p>
                    <a:p>
                      <a:pPr marL="342900" marR="0" lvl="0" indent="-342900">
                        <a:spcBef>
                          <a:spcPts val="0"/>
                        </a:spcBef>
                        <a:spcAft>
                          <a:spcPts val="0"/>
                        </a:spcAft>
                        <a:buFont typeface="Arial"/>
                        <a:buChar char="•"/>
                      </a:pPr>
                      <a:r>
                        <a:rPr lang="en-US" sz="1100" dirty="0">
                          <a:effectLst/>
                          <a:latin typeface="+mj-lt"/>
                          <a:ea typeface="ＭＳ 明朝"/>
                          <a:cs typeface="Times New Roman"/>
                        </a:rPr>
                        <a:t>Have a District GBV Committee and the various sectors share monthly GBV reports</a:t>
                      </a: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No private space for integrated service</a:t>
                      </a:r>
                    </a:p>
                    <a:p>
                      <a:pPr marL="342900" marR="0" lvl="0" indent="-342900">
                        <a:spcBef>
                          <a:spcPts val="0"/>
                        </a:spcBef>
                        <a:spcAft>
                          <a:spcPts val="0"/>
                        </a:spcAft>
                        <a:buFont typeface="Arial"/>
                        <a:buChar char="•"/>
                      </a:pPr>
                      <a:r>
                        <a:rPr lang="en-US" sz="1100" dirty="0">
                          <a:effectLst/>
                          <a:latin typeface="+mj-lt"/>
                          <a:ea typeface="ＭＳ 明朝"/>
                          <a:cs typeface="Times New Roman"/>
                        </a:rPr>
                        <a:t>Only one GBV entry point (Maternity) </a:t>
                      </a:r>
                    </a:p>
                    <a:p>
                      <a:pPr marL="342900" marR="0" lvl="0" indent="-342900">
                        <a:spcBef>
                          <a:spcPts val="0"/>
                        </a:spcBef>
                        <a:spcAft>
                          <a:spcPts val="0"/>
                        </a:spcAft>
                        <a:buFont typeface="Arial"/>
                        <a:buChar char="•"/>
                      </a:pPr>
                      <a:r>
                        <a:rPr lang="en-US" sz="1100" dirty="0">
                          <a:effectLst/>
                          <a:latin typeface="+mj-lt"/>
                          <a:ea typeface="ＭＳ 明朝"/>
                          <a:cs typeface="Times New Roman"/>
                        </a:rPr>
                        <a:t>Not using GBV Notification</a:t>
                      </a:r>
                      <a:r>
                        <a:rPr lang="en-US" sz="1100" baseline="0" dirty="0">
                          <a:effectLst/>
                          <a:latin typeface="+mj-lt"/>
                          <a:ea typeface="ＭＳ 明朝"/>
                          <a:cs typeface="Times New Roman"/>
                        </a:rPr>
                        <a:t> Form </a:t>
                      </a:r>
                      <a:r>
                        <a:rPr lang="en-US" sz="1100" dirty="0">
                          <a:effectLst/>
                          <a:latin typeface="+mj-lt"/>
                          <a:ea typeface="ＭＳ 明朝"/>
                          <a:cs typeface="Times New Roman"/>
                        </a:rPr>
                        <a:t>consistently or for observations, “space is too insufficient for notes/comments”</a:t>
                      </a:r>
                    </a:p>
                    <a:p>
                      <a:pPr marL="342900" marR="0" lvl="0" indent="-342900">
                        <a:spcBef>
                          <a:spcPts val="0"/>
                        </a:spcBef>
                        <a:spcAft>
                          <a:spcPts val="0"/>
                        </a:spcAft>
                        <a:buFont typeface="Arial"/>
                        <a:buChar char="•"/>
                      </a:pPr>
                      <a:r>
                        <a:rPr lang="en-US" sz="1100" dirty="0">
                          <a:effectLst/>
                          <a:latin typeface="+mj-lt"/>
                          <a:ea typeface="ＭＳ 明朝"/>
                          <a:cs typeface="Times New Roman"/>
                        </a:rPr>
                        <a:t>Discrepancy in use of PEP documentation form</a:t>
                      </a:r>
                    </a:p>
                    <a:p>
                      <a:pPr marL="342900" marR="0" lvl="0" indent="-342900">
                        <a:spcBef>
                          <a:spcPts val="0"/>
                        </a:spcBef>
                        <a:spcAft>
                          <a:spcPts val="0"/>
                        </a:spcAft>
                        <a:buFont typeface="Arial"/>
                        <a:buChar char="•"/>
                      </a:pPr>
                      <a:r>
                        <a:rPr lang="en-US" sz="1100" dirty="0">
                          <a:effectLst/>
                          <a:latin typeface="+mj-lt"/>
                          <a:ea typeface="ＭＳ 明朝"/>
                          <a:cs typeface="Times New Roman"/>
                        </a:rPr>
                        <a:t>Not consistent</a:t>
                      </a:r>
                      <a:r>
                        <a:rPr lang="en-US" sz="1100" baseline="0" dirty="0">
                          <a:effectLst/>
                          <a:latin typeface="+mj-lt"/>
                          <a:ea typeface="ＭＳ 明朝"/>
                          <a:cs typeface="Times New Roman"/>
                        </a:rPr>
                        <a:t> </a:t>
                      </a:r>
                      <a:r>
                        <a:rPr lang="en-US" sz="1100" dirty="0">
                          <a:effectLst/>
                          <a:latin typeface="+mj-lt"/>
                          <a:ea typeface="ＭＳ 明朝"/>
                          <a:cs typeface="Times New Roman"/>
                        </a:rPr>
                        <a:t>as a</a:t>
                      </a:r>
                      <a:r>
                        <a:rPr lang="en-US" sz="1100" baseline="0" dirty="0">
                          <a:effectLst/>
                          <a:latin typeface="+mj-lt"/>
                          <a:ea typeface="ＭＳ 明朝"/>
                          <a:cs typeface="Times New Roman"/>
                        </a:rPr>
                        <a:t> </a:t>
                      </a:r>
                      <a:r>
                        <a:rPr lang="en-US" sz="1100" dirty="0">
                          <a:effectLst/>
                          <a:latin typeface="+mj-lt"/>
                          <a:ea typeface="ＭＳ 明朝"/>
                          <a:cs typeface="Times New Roman"/>
                        </a:rPr>
                        <a:t>“One-Stop Model”</a:t>
                      </a:r>
                      <a:r>
                        <a:rPr lang="en-US" sz="1100" baseline="0" dirty="0">
                          <a:effectLst/>
                          <a:latin typeface="+mj-lt"/>
                          <a:ea typeface="ＭＳ 明朝"/>
                          <a:cs typeface="Times New Roman"/>
                        </a:rPr>
                        <a:t> (police don’t come)</a:t>
                      </a:r>
                      <a:endParaRPr lang="en-US" sz="1100" dirty="0">
                        <a:effectLst/>
                        <a:latin typeface="+mj-lt"/>
                        <a:ea typeface="ＭＳ 明朝"/>
                        <a:cs typeface="Times New Roman"/>
                      </a:endParaRPr>
                    </a:p>
                    <a:p>
                      <a:pPr marL="342900" marR="0" lvl="0" indent="-342900">
                        <a:spcBef>
                          <a:spcPts val="0"/>
                        </a:spcBef>
                        <a:spcAft>
                          <a:spcPts val="0"/>
                        </a:spcAft>
                        <a:buFont typeface="Arial"/>
                        <a:buChar char="•"/>
                      </a:pPr>
                      <a:r>
                        <a:rPr lang="en-US" sz="1100" dirty="0">
                          <a:effectLst/>
                          <a:latin typeface="+mj-lt"/>
                          <a:ea typeface="ＭＳ 明朝"/>
                          <a:cs typeface="Times New Roman"/>
                        </a:rPr>
                        <a:t>No system for community follow-up if patient</a:t>
                      </a:r>
                      <a:r>
                        <a:rPr lang="en-US" sz="1100" baseline="0" dirty="0">
                          <a:effectLst/>
                          <a:latin typeface="+mj-lt"/>
                          <a:ea typeface="ＭＳ 明朝"/>
                          <a:cs typeface="Times New Roman"/>
                        </a:rPr>
                        <a:t> doesn’t </a:t>
                      </a:r>
                      <a:r>
                        <a:rPr lang="en-US" sz="1100" dirty="0">
                          <a:effectLst/>
                          <a:latin typeface="+mj-lt"/>
                          <a:ea typeface="ＭＳ 明朝"/>
                          <a:cs typeface="Times New Roman"/>
                        </a:rPr>
                        <a:t>return</a:t>
                      </a: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All sectors need to review (or have re-training regarding) GBV flow and use of GBV documents </a:t>
                      </a:r>
                    </a:p>
                    <a:p>
                      <a:pPr marL="342900" marR="0" lvl="0" indent="-342900">
                        <a:spcBef>
                          <a:spcPts val="0"/>
                        </a:spcBef>
                        <a:spcAft>
                          <a:spcPts val="0"/>
                        </a:spcAft>
                        <a:buFont typeface="Arial"/>
                        <a:buChar char="•"/>
                      </a:pPr>
                      <a:r>
                        <a:rPr lang="en-US" sz="1100" dirty="0">
                          <a:effectLst/>
                          <a:latin typeface="+mj-lt"/>
                          <a:ea typeface="ＭＳ 明朝"/>
                          <a:cs typeface="Times New Roman"/>
                        </a:rPr>
                        <a:t>Need other entry point and/or identify new private space for PU</a:t>
                      </a:r>
                    </a:p>
                    <a:p>
                      <a:pPr marL="342900" marR="0" lvl="0" indent="-342900">
                        <a:spcBef>
                          <a:spcPts val="0"/>
                        </a:spcBef>
                        <a:spcAft>
                          <a:spcPts val="0"/>
                        </a:spcAft>
                        <a:buFont typeface="Arial"/>
                        <a:buChar char="•"/>
                      </a:pPr>
                      <a:r>
                        <a:rPr lang="en-US" sz="1100" dirty="0">
                          <a:effectLst/>
                          <a:latin typeface="+mj-lt"/>
                          <a:ea typeface="ＭＳ 明朝"/>
                          <a:cs typeface="Times New Roman"/>
                        </a:rPr>
                        <a:t>Regular GBV Committee meetings</a:t>
                      </a:r>
                    </a:p>
                  </a:txBody>
                  <a:tcPr marL="58783" marR="58783" marT="0" marB="0"/>
                </a:tc>
                <a:extLst>
                  <a:ext uri="{0D108BD9-81ED-4DB2-BD59-A6C34878D82A}">
                    <a16:rowId xmlns:a16="http://schemas.microsoft.com/office/drawing/2014/main" val="10001"/>
                  </a:ext>
                </a:extLst>
              </a:tr>
              <a:tr h="885332">
                <a:tc>
                  <a:txBody>
                    <a:bodyPr/>
                    <a:lstStyle/>
                    <a:p>
                      <a:pPr marL="0" marR="0" algn="ctr">
                        <a:spcBef>
                          <a:spcPts val="0"/>
                        </a:spcBef>
                        <a:spcAft>
                          <a:spcPts val="0"/>
                        </a:spcAft>
                      </a:pPr>
                      <a:r>
                        <a:rPr lang="en-US" sz="1500" b="1" dirty="0" err="1">
                          <a:effectLst/>
                          <a:latin typeface="+mj-lt"/>
                          <a:ea typeface="ＭＳ ゴシック"/>
                          <a:cs typeface="Times New Roman"/>
                        </a:rPr>
                        <a:t>Chinde</a:t>
                      </a:r>
                      <a:endParaRPr lang="en-US" sz="1500" dirty="0">
                        <a:effectLst/>
                        <a:latin typeface="+mj-lt"/>
                        <a:ea typeface="ＭＳ 明朝"/>
                        <a:cs typeface="Times New Roman"/>
                      </a:endParaRP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Have a District GBV Committee</a:t>
                      </a:r>
                    </a:p>
                    <a:p>
                      <a:pPr marL="342900" marR="0" lvl="0" indent="-342900">
                        <a:spcBef>
                          <a:spcPts val="0"/>
                        </a:spcBef>
                        <a:spcAft>
                          <a:spcPts val="0"/>
                        </a:spcAft>
                        <a:buFont typeface="Arial"/>
                        <a:buChar char="•"/>
                      </a:pPr>
                      <a:r>
                        <a:rPr lang="en-US" sz="1100" dirty="0">
                          <a:effectLst/>
                          <a:latin typeface="+mj-lt"/>
                          <a:ea typeface="ＭＳ 明朝"/>
                          <a:cs typeface="Times New Roman"/>
                        </a:rPr>
                        <a:t>PEP Kit is present and complete in all entry points in hospital</a:t>
                      </a: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Lack of use of GBV Notification</a:t>
                      </a:r>
                      <a:r>
                        <a:rPr lang="en-US" sz="1100" baseline="0" dirty="0">
                          <a:effectLst/>
                          <a:latin typeface="+mj-lt"/>
                          <a:ea typeface="ＭＳ 明朝"/>
                          <a:cs typeface="Times New Roman"/>
                        </a:rPr>
                        <a:t> Form </a:t>
                      </a:r>
                    </a:p>
                    <a:p>
                      <a:pPr marL="342900" marR="0" lvl="0" indent="-342900">
                        <a:spcBef>
                          <a:spcPts val="0"/>
                        </a:spcBef>
                        <a:spcAft>
                          <a:spcPts val="0"/>
                        </a:spcAft>
                        <a:buFont typeface="Arial"/>
                        <a:buChar char="•"/>
                      </a:pPr>
                      <a:r>
                        <a:rPr lang="en-US" sz="1100" dirty="0">
                          <a:effectLst/>
                          <a:latin typeface="+mj-lt"/>
                          <a:ea typeface="ＭＳ 明朝"/>
                          <a:cs typeface="Times New Roman"/>
                        </a:rPr>
                        <a:t>Lack of written GBV flowchart</a:t>
                      </a:r>
                    </a:p>
                    <a:p>
                      <a:pPr marL="342900" marR="0" lvl="0" indent="-342900">
                        <a:spcBef>
                          <a:spcPts val="0"/>
                        </a:spcBef>
                        <a:spcAft>
                          <a:spcPts val="0"/>
                        </a:spcAft>
                        <a:buFont typeface="Arial"/>
                        <a:buChar char="•"/>
                      </a:pPr>
                      <a:r>
                        <a:rPr lang="en-US" sz="1100" dirty="0">
                          <a:effectLst/>
                          <a:latin typeface="+mj-lt"/>
                          <a:ea typeface="ＭＳ 明朝"/>
                          <a:cs typeface="Times New Roman"/>
                        </a:rPr>
                        <a:t>Lack of list of key GBV persons</a:t>
                      </a:r>
                    </a:p>
                    <a:p>
                      <a:pPr marL="342900" marR="0" lvl="0" indent="-342900">
                        <a:spcBef>
                          <a:spcPts val="0"/>
                        </a:spcBef>
                        <a:spcAft>
                          <a:spcPts val="0"/>
                        </a:spcAft>
                        <a:buFont typeface="Arial"/>
                        <a:buChar char="•"/>
                      </a:pPr>
                      <a:r>
                        <a:rPr lang="en-US" sz="1100" dirty="0">
                          <a:effectLst/>
                          <a:latin typeface="+mj-lt"/>
                          <a:ea typeface="ＭＳ 明朝"/>
                          <a:cs typeface="Times New Roman"/>
                        </a:rPr>
                        <a:t>Not able to consistently function as PU, police don’t come</a:t>
                      </a:r>
                    </a:p>
                    <a:p>
                      <a:pPr marL="342900" marR="0" lvl="0" indent="-342900">
                        <a:spcBef>
                          <a:spcPts val="0"/>
                        </a:spcBef>
                        <a:spcAft>
                          <a:spcPts val="0"/>
                        </a:spcAft>
                        <a:buFont typeface="Arial"/>
                        <a:buChar char="•"/>
                      </a:pPr>
                      <a:r>
                        <a:rPr lang="en-US" sz="1100" dirty="0">
                          <a:effectLst/>
                          <a:latin typeface="+mj-lt"/>
                          <a:ea typeface="ＭＳ 明朝"/>
                          <a:cs typeface="Times New Roman"/>
                        </a:rPr>
                        <a:t>GBV Focal Point not able to supervise over attending doctors</a:t>
                      </a:r>
                    </a:p>
                    <a:p>
                      <a:pPr marL="342900" marR="0" lvl="0" indent="-342900">
                        <a:spcBef>
                          <a:spcPts val="0"/>
                        </a:spcBef>
                        <a:spcAft>
                          <a:spcPts val="0"/>
                        </a:spcAft>
                        <a:buFont typeface="Arial"/>
                        <a:buChar char="•"/>
                      </a:pPr>
                      <a:r>
                        <a:rPr lang="en-US" sz="1100" dirty="0">
                          <a:effectLst/>
                          <a:latin typeface="+mj-lt"/>
                          <a:ea typeface="ＭＳ 明朝"/>
                          <a:cs typeface="Times New Roman"/>
                        </a:rPr>
                        <a:t>No system for community follow-up if patient doesn’t return</a:t>
                      </a: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GBV Committee needs to create an operational integrated services flowchart for GBV cases</a:t>
                      </a:r>
                    </a:p>
                    <a:p>
                      <a:pPr marL="342900" marR="0" lvl="0" indent="-342900">
                        <a:spcBef>
                          <a:spcPts val="0"/>
                        </a:spcBef>
                        <a:spcAft>
                          <a:spcPts val="0"/>
                        </a:spcAft>
                        <a:buFont typeface="Arial"/>
                        <a:buChar char="•"/>
                      </a:pPr>
                      <a:r>
                        <a:rPr lang="en-US" sz="1100" dirty="0">
                          <a:effectLst/>
                          <a:latin typeface="+mj-lt"/>
                          <a:ea typeface="ＭＳ 明朝"/>
                          <a:cs typeface="Times New Roman"/>
                        </a:rPr>
                        <a:t>Need to create contact</a:t>
                      </a:r>
                      <a:r>
                        <a:rPr lang="en-US" sz="1100" baseline="0" dirty="0">
                          <a:effectLst/>
                          <a:latin typeface="+mj-lt"/>
                          <a:ea typeface="ＭＳ 明朝"/>
                          <a:cs typeface="Times New Roman"/>
                        </a:rPr>
                        <a:t> list</a:t>
                      </a:r>
                      <a:r>
                        <a:rPr lang="en-US" sz="1100" dirty="0">
                          <a:effectLst/>
                          <a:latin typeface="+mj-lt"/>
                          <a:ea typeface="ＭＳ 明朝"/>
                          <a:cs typeface="Times New Roman"/>
                        </a:rPr>
                        <a:t> of all members and key contact persons</a:t>
                      </a:r>
                    </a:p>
                    <a:p>
                      <a:pPr marL="342900" marR="0" lvl="0" indent="-342900">
                        <a:spcBef>
                          <a:spcPts val="0"/>
                        </a:spcBef>
                        <a:spcAft>
                          <a:spcPts val="0"/>
                        </a:spcAft>
                        <a:buFont typeface="Arial"/>
                        <a:buChar char="•"/>
                      </a:pPr>
                      <a:r>
                        <a:rPr lang="en-US" sz="1100" dirty="0">
                          <a:effectLst/>
                          <a:latin typeface="+mj-lt"/>
                          <a:ea typeface="ＭＳ 明朝"/>
                          <a:cs typeface="Times New Roman"/>
                        </a:rPr>
                        <a:t>Initiate GBV Committee meetings</a:t>
                      </a:r>
                    </a:p>
                  </a:txBody>
                  <a:tcPr marL="58783" marR="58783" marT="0" marB="0"/>
                </a:tc>
                <a:extLst>
                  <a:ext uri="{0D108BD9-81ED-4DB2-BD59-A6C34878D82A}">
                    <a16:rowId xmlns:a16="http://schemas.microsoft.com/office/drawing/2014/main" val="10002"/>
                  </a:ext>
                </a:extLst>
              </a:tr>
              <a:tr h="877824">
                <a:tc>
                  <a:txBody>
                    <a:bodyPr/>
                    <a:lstStyle/>
                    <a:p>
                      <a:pPr marL="0" marR="0" algn="ctr">
                        <a:spcBef>
                          <a:spcPts val="0"/>
                        </a:spcBef>
                        <a:spcAft>
                          <a:spcPts val="0"/>
                        </a:spcAft>
                      </a:pPr>
                      <a:r>
                        <a:rPr lang="en-US" sz="1500" b="1" dirty="0" err="1">
                          <a:effectLst/>
                          <a:latin typeface="+mj-lt"/>
                          <a:ea typeface="ＭＳ ゴシック"/>
                          <a:cs typeface="Times New Roman"/>
                        </a:rPr>
                        <a:t>Gilé</a:t>
                      </a:r>
                      <a:endParaRPr lang="en-US" sz="1500" dirty="0">
                        <a:effectLst/>
                        <a:latin typeface="+mj-lt"/>
                        <a:ea typeface="ＭＳ 明朝"/>
                        <a:cs typeface="Times New Roman"/>
                      </a:endParaRP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In the process of creating a District GBV Committee</a:t>
                      </a:r>
                    </a:p>
                    <a:p>
                      <a:pPr marL="342900" marR="0" lvl="0" indent="-342900">
                        <a:spcBef>
                          <a:spcPts val="0"/>
                        </a:spcBef>
                        <a:spcAft>
                          <a:spcPts val="0"/>
                        </a:spcAft>
                        <a:buFont typeface="Arial"/>
                        <a:buChar char="•"/>
                      </a:pPr>
                      <a:r>
                        <a:rPr lang="en-US" sz="1100" dirty="0">
                          <a:effectLst/>
                          <a:latin typeface="+mj-lt"/>
                          <a:ea typeface="ＭＳ 明朝"/>
                          <a:cs typeface="Times New Roman"/>
                        </a:rPr>
                        <a:t>New psychologist joining</a:t>
                      </a:r>
                    </a:p>
                    <a:p>
                      <a:pPr marL="342900" marR="0" lvl="0" indent="-342900">
                        <a:spcBef>
                          <a:spcPts val="0"/>
                        </a:spcBef>
                        <a:spcAft>
                          <a:spcPts val="0"/>
                        </a:spcAft>
                        <a:buFont typeface="Arial"/>
                        <a:buChar char="•"/>
                      </a:pPr>
                      <a:r>
                        <a:rPr lang="en-US" sz="1100" dirty="0">
                          <a:effectLst/>
                          <a:latin typeface="+mj-lt"/>
                          <a:ea typeface="ＭＳ 明朝"/>
                          <a:cs typeface="Times New Roman"/>
                        </a:rPr>
                        <a:t>Observed proper completion of GBV Notification Form</a:t>
                      </a:r>
                      <a:r>
                        <a:rPr lang="en-US" sz="1100" baseline="0" dirty="0">
                          <a:effectLst/>
                          <a:latin typeface="+mj-lt"/>
                          <a:ea typeface="ＭＳ 明朝"/>
                          <a:cs typeface="Times New Roman"/>
                        </a:rPr>
                        <a:t> </a:t>
                      </a:r>
                      <a:r>
                        <a:rPr lang="en-US" sz="1100" dirty="0">
                          <a:effectLst/>
                          <a:latin typeface="+mj-lt"/>
                          <a:ea typeface="ＭＳ 明朝"/>
                          <a:cs typeface="Times New Roman"/>
                        </a:rPr>
                        <a:t>for one physical</a:t>
                      </a:r>
                      <a:r>
                        <a:rPr lang="en-US" sz="1100" baseline="0" dirty="0">
                          <a:effectLst/>
                          <a:latin typeface="+mj-lt"/>
                          <a:ea typeface="ＭＳ 明朝"/>
                          <a:cs typeface="Times New Roman"/>
                        </a:rPr>
                        <a:t> violence</a:t>
                      </a:r>
                      <a:r>
                        <a:rPr lang="en-US" sz="1100" dirty="0">
                          <a:effectLst/>
                          <a:latin typeface="+mj-lt"/>
                          <a:ea typeface="ＭＳ 明朝"/>
                          <a:cs typeface="Times New Roman"/>
                        </a:rPr>
                        <a:t> case</a:t>
                      </a: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No private space for integrated service</a:t>
                      </a:r>
                    </a:p>
                    <a:p>
                      <a:pPr marL="342900" marR="0" lvl="0" indent="-342900">
                        <a:spcBef>
                          <a:spcPts val="0"/>
                        </a:spcBef>
                        <a:spcAft>
                          <a:spcPts val="0"/>
                        </a:spcAft>
                        <a:buFont typeface="Arial"/>
                        <a:buChar char="•"/>
                      </a:pPr>
                      <a:r>
                        <a:rPr lang="en-US" sz="1100" dirty="0">
                          <a:effectLst/>
                          <a:latin typeface="+mj-lt"/>
                          <a:ea typeface="ＭＳ 明朝"/>
                          <a:cs typeface="Times New Roman"/>
                        </a:rPr>
                        <a:t>Only one GBV entry point (Maternity) </a:t>
                      </a:r>
                    </a:p>
                    <a:p>
                      <a:pPr marL="342900" marR="0" lvl="0" indent="-342900">
                        <a:spcBef>
                          <a:spcPts val="0"/>
                        </a:spcBef>
                        <a:spcAft>
                          <a:spcPts val="0"/>
                        </a:spcAft>
                        <a:buFont typeface="Arial"/>
                        <a:buChar char="•"/>
                      </a:pPr>
                      <a:r>
                        <a:rPr lang="en-US" sz="1100" dirty="0">
                          <a:effectLst/>
                          <a:latin typeface="+mj-lt"/>
                          <a:ea typeface="ＭＳ 明朝"/>
                          <a:cs typeface="Times New Roman"/>
                        </a:rPr>
                        <a:t>Difficulties with getting police point persons to come to US (not consistently operating as “One-Stop Model”/PU)</a:t>
                      </a:r>
                    </a:p>
                    <a:p>
                      <a:pPr marL="342900" marR="0" lvl="0" indent="-342900">
                        <a:spcBef>
                          <a:spcPts val="0"/>
                        </a:spcBef>
                        <a:spcAft>
                          <a:spcPts val="0"/>
                        </a:spcAft>
                        <a:buFont typeface="Arial"/>
                        <a:buChar char="•"/>
                      </a:pPr>
                      <a:r>
                        <a:rPr lang="en-US" sz="1100" dirty="0">
                          <a:effectLst/>
                          <a:latin typeface="+mj-lt"/>
                          <a:ea typeface="ＭＳ 明朝"/>
                          <a:cs typeface="Times New Roman"/>
                        </a:rPr>
                        <a:t>New Focal Point doesn’t have much experience with GBV</a:t>
                      </a:r>
                    </a:p>
                    <a:p>
                      <a:pPr marL="342900" marR="0" lvl="0" indent="-342900">
                        <a:spcBef>
                          <a:spcPts val="0"/>
                        </a:spcBef>
                        <a:spcAft>
                          <a:spcPts val="0"/>
                        </a:spcAft>
                        <a:buFont typeface="Arial"/>
                        <a:buChar char="•"/>
                      </a:pPr>
                      <a:r>
                        <a:rPr lang="en-US" sz="1100" dirty="0">
                          <a:effectLst/>
                          <a:latin typeface="+mj-lt"/>
                          <a:ea typeface="ＭＳ 明朝"/>
                          <a:cs typeface="Times New Roman"/>
                        </a:rPr>
                        <a:t>No system for community</a:t>
                      </a:r>
                      <a:r>
                        <a:rPr lang="en-US" sz="1100" baseline="0" dirty="0">
                          <a:effectLst/>
                          <a:latin typeface="+mj-lt"/>
                          <a:ea typeface="ＭＳ 明朝"/>
                          <a:cs typeface="Times New Roman"/>
                        </a:rPr>
                        <a:t> </a:t>
                      </a:r>
                      <a:r>
                        <a:rPr lang="en-US" sz="1100" dirty="0">
                          <a:effectLst/>
                          <a:latin typeface="+mj-lt"/>
                          <a:ea typeface="ＭＳ 明朝"/>
                          <a:cs typeface="Times New Roman"/>
                        </a:rPr>
                        <a:t>follow-up if patient doesn’t return</a:t>
                      </a: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Ideal to create a second GBV entry point and/or identify new private space for “One Stop Model”</a:t>
                      </a:r>
                    </a:p>
                    <a:p>
                      <a:pPr marL="342900" marR="0" lvl="0" indent="-342900">
                        <a:spcBef>
                          <a:spcPts val="0"/>
                        </a:spcBef>
                        <a:spcAft>
                          <a:spcPts val="0"/>
                        </a:spcAft>
                        <a:buFont typeface="Arial"/>
                        <a:buChar char="•"/>
                      </a:pPr>
                      <a:r>
                        <a:rPr lang="en-US" sz="1100" dirty="0">
                          <a:effectLst/>
                          <a:latin typeface="+mj-lt"/>
                          <a:ea typeface="ＭＳ 明朝"/>
                          <a:cs typeface="Times New Roman"/>
                        </a:rPr>
                        <a:t>More training is needed re: GBV response and patient flow/A.I.</a:t>
                      </a:r>
                    </a:p>
                    <a:p>
                      <a:pPr marL="342900" marR="0" lvl="0" indent="-342900">
                        <a:spcBef>
                          <a:spcPts val="0"/>
                        </a:spcBef>
                        <a:spcAft>
                          <a:spcPts val="0"/>
                        </a:spcAft>
                        <a:buFont typeface="Arial"/>
                        <a:buChar char="•"/>
                      </a:pPr>
                      <a:r>
                        <a:rPr lang="en-US" sz="1100" dirty="0">
                          <a:effectLst/>
                          <a:latin typeface="+mj-lt"/>
                          <a:ea typeface="ＭＳ 明朝"/>
                          <a:cs typeface="Times New Roman"/>
                        </a:rPr>
                        <a:t>Initiate GBV Committee meetings</a:t>
                      </a:r>
                    </a:p>
                  </a:txBody>
                  <a:tcPr marL="58783" marR="58783" marT="0" marB="0"/>
                </a:tc>
                <a:extLst>
                  <a:ext uri="{0D108BD9-81ED-4DB2-BD59-A6C34878D82A}">
                    <a16:rowId xmlns:a16="http://schemas.microsoft.com/office/drawing/2014/main" val="10003"/>
                  </a:ext>
                </a:extLst>
              </a:tr>
              <a:tr h="1024128">
                <a:tc>
                  <a:txBody>
                    <a:bodyPr/>
                    <a:lstStyle/>
                    <a:p>
                      <a:pPr marL="0" marR="0" algn="ctr">
                        <a:spcBef>
                          <a:spcPts val="0"/>
                        </a:spcBef>
                        <a:spcAft>
                          <a:spcPts val="0"/>
                        </a:spcAft>
                      </a:pPr>
                      <a:r>
                        <a:rPr lang="en-US" sz="1500" b="0" dirty="0" err="1">
                          <a:effectLst/>
                          <a:latin typeface="+mj-lt"/>
                          <a:ea typeface="ＭＳ ゴシック"/>
                          <a:cs typeface="Times New Roman"/>
                        </a:rPr>
                        <a:t>Inhassunge</a:t>
                      </a:r>
                      <a:endParaRPr lang="en-US" sz="1500" b="0" dirty="0">
                        <a:effectLst/>
                        <a:latin typeface="+mj-lt"/>
                        <a:ea typeface="ＭＳ 明朝"/>
                        <a:cs typeface="Times New Roman"/>
                      </a:endParaRPr>
                    </a:p>
                  </a:txBody>
                  <a:tcPr marL="58783" marR="58783" marT="0" marB="0"/>
                </a:tc>
                <a:tc>
                  <a:txBody>
                    <a:bodyPr/>
                    <a:lstStyle/>
                    <a:p>
                      <a:pPr marL="342900" marR="0" lvl="0" indent="-342900">
                        <a:spcBef>
                          <a:spcPts val="0"/>
                        </a:spcBef>
                        <a:spcAft>
                          <a:spcPts val="0"/>
                        </a:spcAft>
                        <a:buFont typeface="Arial"/>
                        <a:buChar char="•"/>
                      </a:pPr>
                      <a:r>
                        <a:rPr lang="en-US" sz="1100" b="0" dirty="0">
                          <a:effectLst/>
                          <a:latin typeface="+mj-lt"/>
                          <a:ea typeface="ＭＳ ゴシック"/>
                          <a:cs typeface="Times New Roman"/>
                        </a:rPr>
                        <a:t>District GBV Committee</a:t>
                      </a:r>
                      <a:r>
                        <a:rPr lang="en-US" sz="1100" b="0" baseline="0" dirty="0">
                          <a:effectLst/>
                          <a:latin typeface="+mj-lt"/>
                          <a:ea typeface="ＭＳ ゴシック"/>
                          <a:cs typeface="Times New Roman"/>
                        </a:rPr>
                        <a:t> </a:t>
                      </a:r>
                      <a:r>
                        <a:rPr lang="en-US" sz="1100" b="0" dirty="0">
                          <a:effectLst/>
                          <a:latin typeface="+mj-lt"/>
                          <a:ea typeface="ＭＳ ゴシック"/>
                          <a:cs typeface="Times New Roman"/>
                        </a:rPr>
                        <a:t>having monthly meetings</a:t>
                      </a:r>
                      <a:endParaRPr lang="en-US" sz="1100" b="0" dirty="0">
                        <a:effectLst/>
                        <a:latin typeface="+mj-lt"/>
                        <a:ea typeface="ＭＳ 明朝"/>
                        <a:cs typeface="Times New Roman"/>
                      </a:endParaRPr>
                    </a:p>
                    <a:p>
                      <a:pPr marL="342900" marR="0" lvl="0" indent="-342900">
                        <a:spcBef>
                          <a:spcPts val="0"/>
                        </a:spcBef>
                        <a:spcAft>
                          <a:spcPts val="0"/>
                        </a:spcAft>
                        <a:buFont typeface="Arial"/>
                        <a:buChar char="•"/>
                      </a:pPr>
                      <a:r>
                        <a:rPr lang="en-US" sz="1100" b="0" dirty="0">
                          <a:effectLst/>
                          <a:latin typeface="+mj-lt"/>
                          <a:ea typeface="ＭＳ ゴシック"/>
                          <a:cs typeface="Times New Roman"/>
                        </a:rPr>
                        <a:t>Private GBV room</a:t>
                      </a:r>
                      <a:endParaRPr lang="en-US" sz="1100" b="0" dirty="0">
                        <a:effectLst/>
                        <a:latin typeface="+mj-lt"/>
                        <a:ea typeface="ＭＳ 明朝"/>
                        <a:cs typeface="Times New Roman"/>
                      </a:endParaRPr>
                    </a:p>
                    <a:p>
                      <a:pPr marL="342900" marR="0" lvl="0" indent="-342900">
                        <a:spcBef>
                          <a:spcPts val="0"/>
                        </a:spcBef>
                        <a:spcAft>
                          <a:spcPts val="0"/>
                        </a:spcAft>
                        <a:buFont typeface="Arial"/>
                        <a:buChar char="•"/>
                      </a:pPr>
                      <a:r>
                        <a:rPr lang="en-US" sz="1100" b="0" dirty="0">
                          <a:effectLst/>
                          <a:latin typeface="+mj-lt"/>
                          <a:ea typeface="ＭＳ ゴシック"/>
                          <a:cs typeface="Times New Roman"/>
                        </a:rPr>
                        <a:t>PEP Kits &amp; forms in each entry</a:t>
                      </a:r>
                      <a:endParaRPr lang="en-US" sz="1100" b="0" dirty="0">
                        <a:effectLst/>
                        <a:latin typeface="+mj-lt"/>
                        <a:ea typeface="ＭＳ 明朝"/>
                        <a:cs typeface="Times New Roman"/>
                      </a:endParaRPr>
                    </a:p>
                    <a:p>
                      <a:pPr marL="342900" marR="0" lvl="0" indent="-342900">
                        <a:spcBef>
                          <a:spcPts val="0"/>
                        </a:spcBef>
                        <a:spcAft>
                          <a:spcPts val="0"/>
                        </a:spcAft>
                        <a:buFont typeface="Arial"/>
                        <a:buChar char="•"/>
                      </a:pPr>
                      <a:r>
                        <a:rPr lang="en-US" sz="1100" b="0" dirty="0">
                          <a:effectLst/>
                          <a:latin typeface="+mj-lt"/>
                          <a:ea typeface="ＭＳ ゴシック"/>
                          <a:cs typeface="Times New Roman"/>
                        </a:rPr>
                        <a:t>Lawyer very engaged</a:t>
                      </a:r>
                      <a:endParaRPr lang="en-US" sz="1100" b="0" dirty="0">
                        <a:effectLst/>
                        <a:latin typeface="+mj-lt"/>
                        <a:ea typeface="ＭＳ 明朝"/>
                        <a:cs typeface="Times New Roman"/>
                      </a:endParaRPr>
                    </a:p>
                    <a:p>
                      <a:pPr marL="342900" marR="0" lvl="0" indent="-342900">
                        <a:spcBef>
                          <a:spcPts val="0"/>
                        </a:spcBef>
                        <a:spcAft>
                          <a:spcPts val="0"/>
                        </a:spcAft>
                        <a:buFont typeface="Arial"/>
                        <a:buChar char="•"/>
                      </a:pPr>
                      <a:r>
                        <a:rPr lang="en-US" sz="1100" b="0" dirty="0">
                          <a:effectLst/>
                          <a:latin typeface="+mj-lt"/>
                          <a:ea typeface="ＭＳ ゴシック"/>
                          <a:cs typeface="Times New Roman"/>
                        </a:rPr>
                        <a:t>Leaders referring GBV cases </a:t>
                      </a:r>
                      <a:endParaRPr lang="en-US" sz="1100" b="0" dirty="0">
                        <a:effectLst/>
                        <a:latin typeface="+mj-lt"/>
                        <a:ea typeface="ＭＳ 明朝"/>
                        <a:cs typeface="Times New Roman"/>
                      </a:endParaRPr>
                    </a:p>
                    <a:p>
                      <a:pPr marL="342900" marR="0" lvl="0" indent="-342900">
                        <a:spcBef>
                          <a:spcPts val="0"/>
                        </a:spcBef>
                        <a:spcAft>
                          <a:spcPts val="0"/>
                        </a:spcAft>
                        <a:buFont typeface="Arial"/>
                        <a:buChar char="•"/>
                      </a:pPr>
                      <a:r>
                        <a:rPr lang="en-US" sz="1100" b="0" dirty="0">
                          <a:effectLst/>
                          <a:latin typeface="+mj-lt"/>
                          <a:ea typeface="ＭＳ ゴシック"/>
                          <a:cs typeface="Times New Roman"/>
                        </a:rPr>
                        <a:t>Improvements since March</a:t>
                      </a:r>
                      <a:endParaRPr lang="en-US" sz="1100" b="0" dirty="0">
                        <a:effectLst/>
                        <a:latin typeface="+mj-lt"/>
                        <a:ea typeface="ＭＳ 明朝"/>
                        <a:cs typeface="Times New Roman"/>
                      </a:endParaRPr>
                    </a:p>
                  </a:txBody>
                  <a:tcPr marL="58783" marR="58783" marT="0" marB="0"/>
                </a:tc>
                <a:tc>
                  <a:txBody>
                    <a:bodyPr/>
                    <a:lstStyle/>
                    <a:p>
                      <a:pPr marL="342900" marR="0" lvl="0" indent="-342900">
                        <a:spcBef>
                          <a:spcPts val="0"/>
                        </a:spcBef>
                        <a:spcAft>
                          <a:spcPts val="0"/>
                        </a:spcAft>
                        <a:buFont typeface="Arial"/>
                        <a:buChar char="•"/>
                      </a:pPr>
                      <a:r>
                        <a:rPr lang="en-US" sz="1100" b="0" dirty="0">
                          <a:effectLst/>
                          <a:latin typeface="+mj-lt"/>
                          <a:ea typeface="ＭＳ ゴシック"/>
                          <a:cs typeface="Times New Roman"/>
                        </a:rPr>
                        <a:t>Don’t have enough GBV materials to give out to community</a:t>
                      </a:r>
                      <a:endParaRPr lang="en-US" sz="1100" b="0" dirty="0">
                        <a:effectLst/>
                        <a:latin typeface="+mj-lt"/>
                        <a:ea typeface="ＭＳ 明朝"/>
                        <a:cs typeface="Times New Roman"/>
                      </a:endParaRPr>
                    </a:p>
                    <a:p>
                      <a:pPr marL="342900" marR="0" lvl="0" indent="-342900">
                        <a:spcBef>
                          <a:spcPts val="0"/>
                        </a:spcBef>
                        <a:spcAft>
                          <a:spcPts val="0"/>
                        </a:spcAft>
                        <a:buFont typeface="Arial"/>
                        <a:buChar char="•"/>
                      </a:pPr>
                      <a:r>
                        <a:rPr lang="en-US" sz="1100" b="0" dirty="0">
                          <a:effectLst/>
                          <a:latin typeface="+mj-lt"/>
                          <a:ea typeface="ＭＳ ゴシック"/>
                          <a:cs typeface="Times New Roman"/>
                        </a:rPr>
                        <a:t>Documentation and reporting of GBV cases not consistent</a:t>
                      </a:r>
                      <a:endParaRPr lang="en-US" sz="1100" b="0" dirty="0">
                        <a:effectLst/>
                        <a:latin typeface="+mj-lt"/>
                        <a:ea typeface="ＭＳ 明朝"/>
                        <a:cs typeface="Times New Roman"/>
                      </a:endParaRPr>
                    </a:p>
                    <a:p>
                      <a:pPr marL="342900" marR="0" lvl="0" indent="-342900">
                        <a:spcBef>
                          <a:spcPts val="0"/>
                        </a:spcBef>
                        <a:spcAft>
                          <a:spcPts val="0"/>
                        </a:spcAft>
                        <a:buFont typeface="Arial"/>
                        <a:buChar char="•"/>
                      </a:pPr>
                      <a:r>
                        <a:rPr lang="en-US" sz="1100" b="0" dirty="0">
                          <a:effectLst/>
                          <a:latin typeface="+mj-lt"/>
                          <a:ea typeface="ＭＳ ゴシック"/>
                          <a:cs typeface="Times New Roman"/>
                        </a:rPr>
                        <a:t>Police contact person who received GBV training has since left, new contact isn’t engaged or participatory (not arriving to US if case and not attending Committee meetings)</a:t>
                      </a:r>
                      <a:endParaRPr lang="en-US" sz="1100" b="0" dirty="0">
                        <a:effectLst/>
                        <a:latin typeface="+mj-lt"/>
                        <a:ea typeface="ＭＳ 明朝"/>
                        <a:cs typeface="Times New Roman"/>
                      </a:endParaRPr>
                    </a:p>
                    <a:p>
                      <a:pPr marL="342900" marR="0" lvl="0" indent="-342900">
                        <a:spcBef>
                          <a:spcPts val="0"/>
                        </a:spcBef>
                        <a:spcAft>
                          <a:spcPts val="0"/>
                        </a:spcAft>
                        <a:buFont typeface="Arial"/>
                        <a:buChar char="•"/>
                      </a:pPr>
                      <a:r>
                        <a:rPr lang="en-US" sz="1100" b="0" dirty="0">
                          <a:effectLst/>
                          <a:latin typeface="+mj-lt"/>
                          <a:ea typeface="ＭＳ ゴシック"/>
                          <a:cs typeface="Times New Roman"/>
                        </a:rPr>
                        <a:t>No system for follow-up in community if patient doesn’t return</a:t>
                      </a:r>
                      <a:endParaRPr lang="en-US" sz="1100" b="0" dirty="0">
                        <a:effectLst/>
                        <a:latin typeface="+mj-lt"/>
                        <a:ea typeface="ＭＳ 明朝"/>
                        <a:cs typeface="Times New Roman"/>
                      </a:endParaRPr>
                    </a:p>
                  </a:txBody>
                  <a:tcPr marL="58783" marR="58783" marT="0" marB="0"/>
                </a:tc>
                <a:tc>
                  <a:txBody>
                    <a:bodyPr/>
                    <a:lstStyle/>
                    <a:p>
                      <a:pPr marL="342900" marR="0" lvl="0" indent="-342900">
                        <a:spcBef>
                          <a:spcPts val="0"/>
                        </a:spcBef>
                        <a:spcAft>
                          <a:spcPts val="0"/>
                        </a:spcAft>
                        <a:buFont typeface="Arial"/>
                        <a:buChar char="•"/>
                      </a:pPr>
                      <a:r>
                        <a:rPr lang="en-US" sz="1100" b="0" dirty="0">
                          <a:effectLst/>
                          <a:latin typeface="+mj-lt"/>
                          <a:ea typeface="ＭＳ ゴシック"/>
                          <a:cs typeface="Times New Roman"/>
                        </a:rPr>
                        <a:t>Would like more brochures and materials to be able to give to communities</a:t>
                      </a:r>
                      <a:endParaRPr lang="en-US" sz="1100" b="0" dirty="0">
                        <a:effectLst/>
                        <a:latin typeface="+mj-lt"/>
                        <a:ea typeface="ＭＳ 明朝"/>
                        <a:cs typeface="Times New Roman"/>
                      </a:endParaRPr>
                    </a:p>
                    <a:p>
                      <a:pPr marL="342900" marR="0" lvl="0" indent="-342900">
                        <a:spcBef>
                          <a:spcPts val="0"/>
                        </a:spcBef>
                        <a:spcAft>
                          <a:spcPts val="0"/>
                        </a:spcAft>
                        <a:buFont typeface="Arial"/>
                        <a:buChar char="•"/>
                      </a:pPr>
                      <a:r>
                        <a:rPr lang="en-US" sz="1100" b="0" dirty="0">
                          <a:effectLst/>
                          <a:latin typeface="+mj-lt"/>
                          <a:ea typeface="ＭＳ ゴシック"/>
                          <a:cs typeface="Times New Roman"/>
                        </a:rPr>
                        <a:t>All sectors, especially police, need to review (or</a:t>
                      </a:r>
                      <a:r>
                        <a:rPr lang="en-US" sz="1100" b="0" baseline="0" dirty="0">
                          <a:effectLst/>
                          <a:latin typeface="+mj-lt"/>
                          <a:ea typeface="ＭＳ ゴシック"/>
                          <a:cs typeface="Times New Roman"/>
                        </a:rPr>
                        <a:t> </a:t>
                      </a:r>
                      <a:r>
                        <a:rPr lang="en-US" sz="1100" b="0" dirty="0">
                          <a:effectLst/>
                          <a:latin typeface="+mj-lt"/>
                          <a:ea typeface="ＭＳ ゴシック"/>
                          <a:cs typeface="Times New Roman"/>
                        </a:rPr>
                        <a:t>re-training) for AI services</a:t>
                      </a:r>
                      <a:endParaRPr lang="en-US" sz="1100" b="0" dirty="0">
                        <a:effectLst/>
                        <a:latin typeface="+mj-lt"/>
                        <a:ea typeface="ＭＳ 明朝"/>
                        <a:cs typeface="Times New Roman"/>
                      </a:endParaRPr>
                    </a:p>
                    <a:p>
                      <a:pPr marL="342900" marR="0" lvl="0" indent="-342900">
                        <a:spcBef>
                          <a:spcPts val="0"/>
                        </a:spcBef>
                        <a:spcAft>
                          <a:spcPts val="0"/>
                        </a:spcAft>
                        <a:buFont typeface="Arial"/>
                        <a:buChar char="•"/>
                      </a:pPr>
                      <a:r>
                        <a:rPr lang="en-US" sz="1100" b="0" dirty="0">
                          <a:effectLst/>
                          <a:latin typeface="+mj-lt"/>
                          <a:ea typeface="ＭＳ ゴシック"/>
                          <a:cs typeface="Times New Roman"/>
                        </a:rPr>
                        <a:t>Encourage all partners to participate in all Committee meetings</a:t>
                      </a:r>
                      <a:endParaRPr lang="en-US" sz="1100" b="0" dirty="0">
                        <a:effectLst/>
                        <a:latin typeface="+mj-lt"/>
                        <a:ea typeface="ＭＳ 明朝"/>
                        <a:cs typeface="Times New Roman"/>
                      </a:endParaRPr>
                    </a:p>
                  </a:txBody>
                  <a:tcPr marL="58783" marR="58783" marT="0" marB="0"/>
                </a:tc>
                <a:extLst>
                  <a:ext uri="{0D108BD9-81ED-4DB2-BD59-A6C34878D82A}">
                    <a16:rowId xmlns:a16="http://schemas.microsoft.com/office/drawing/2014/main" val="10004"/>
                  </a:ext>
                </a:extLst>
              </a:tr>
              <a:tr h="877824">
                <a:tc>
                  <a:txBody>
                    <a:bodyPr/>
                    <a:lstStyle/>
                    <a:p>
                      <a:pPr marL="0" marR="0" algn="ctr">
                        <a:spcBef>
                          <a:spcPts val="0"/>
                        </a:spcBef>
                        <a:spcAft>
                          <a:spcPts val="0"/>
                        </a:spcAft>
                      </a:pPr>
                      <a:r>
                        <a:rPr lang="en-US" sz="1500" b="1" dirty="0">
                          <a:effectLst/>
                          <a:latin typeface="+mj-lt"/>
                          <a:ea typeface="ＭＳ ゴシック"/>
                          <a:cs typeface="Times New Roman"/>
                        </a:rPr>
                        <a:t>Ile</a:t>
                      </a:r>
                      <a:endParaRPr lang="en-US" sz="1500" dirty="0">
                        <a:effectLst/>
                        <a:latin typeface="+mj-lt"/>
                        <a:ea typeface="ＭＳ 明朝"/>
                        <a:cs typeface="Times New Roman"/>
                      </a:endParaRP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Have started to receive GBV cases coming from home (messages are getting to communities!)</a:t>
                      </a:r>
                    </a:p>
                    <a:p>
                      <a:pPr marL="342900" marR="0" lvl="0" indent="-342900">
                        <a:spcBef>
                          <a:spcPts val="0"/>
                        </a:spcBef>
                        <a:spcAft>
                          <a:spcPts val="0"/>
                        </a:spcAft>
                        <a:buFont typeface="Arial"/>
                        <a:buChar char="•"/>
                      </a:pPr>
                      <a:r>
                        <a:rPr lang="en-US" sz="1100" dirty="0">
                          <a:effectLst/>
                          <a:latin typeface="+mj-lt"/>
                          <a:ea typeface="ＭＳ 明朝"/>
                          <a:cs typeface="Times New Roman"/>
                        </a:rPr>
                        <a:t>Have a District GBV Committee </a:t>
                      </a: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Flow for integrated services still rather weak/inconsistent, especially for cases of physical or psychological violence</a:t>
                      </a:r>
                    </a:p>
                    <a:p>
                      <a:pPr marL="342900" marR="0" lvl="0" indent="-342900">
                        <a:spcBef>
                          <a:spcPts val="0"/>
                        </a:spcBef>
                        <a:spcAft>
                          <a:spcPts val="0"/>
                        </a:spcAft>
                        <a:buFont typeface="Arial"/>
                        <a:buChar char="•"/>
                      </a:pPr>
                      <a:r>
                        <a:rPr lang="en-US" sz="1100" dirty="0">
                          <a:effectLst/>
                          <a:latin typeface="+mj-lt"/>
                          <a:ea typeface="ＭＳ 明朝"/>
                          <a:cs typeface="Times New Roman"/>
                        </a:rPr>
                        <a:t>Not operating as “One-Stop Model” (police don’t come)</a:t>
                      </a:r>
                    </a:p>
                    <a:p>
                      <a:pPr marL="342900" marR="0" lvl="0" indent="-342900">
                        <a:spcBef>
                          <a:spcPts val="0"/>
                        </a:spcBef>
                        <a:spcAft>
                          <a:spcPts val="0"/>
                        </a:spcAft>
                        <a:buFont typeface="Arial"/>
                        <a:buChar char="•"/>
                      </a:pPr>
                      <a:r>
                        <a:rPr lang="en-US" sz="1100" dirty="0">
                          <a:effectLst/>
                          <a:latin typeface="+mj-lt"/>
                          <a:ea typeface="ＭＳ 明朝"/>
                          <a:cs typeface="Times New Roman"/>
                        </a:rPr>
                        <a:t>GBV data collection plan not clear</a:t>
                      </a:r>
                    </a:p>
                    <a:p>
                      <a:pPr marL="342900" marR="0" lvl="0" indent="-342900">
                        <a:spcBef>
                          <a:spcPts val="0"/>
                        </a:spcBef>
                        <a:spcAft>
                          <a:spcPts val="0"/>
                        </a:spcAft>
                        <a:buFont typeface="Arial"/>
                        <a:buChar char="•"/>
                      </a:pPr>
                      <a:r>
                        <a:rPr lang="en-US" sz="1100" dirty="0">
                          <a:effectLst/>
                          <a:latin typeface="+mj-lt"/>
                          <a:ea typeface="ＭＳ 明朝"/>
                          <a:cs typeface="Times New Roman"/>
                        </a:rPr>
                        <a:t>Lack of template or instructions for reporting GBV data</a:t>
                      </a:r>
                    </a:p>
                    <a:p>
                      <a:pPr marL="342900" marR="0" lvl="0" indent="-342900">
                        <a:spcBef>
                          <a:spcPts val="0"/>
                        </a:spcBef>
                        <a:spcAft>
                          <a:spcPts val="0"/>
                        </a:spcAft>
                        <a:buFont typeface="Arial"/>
                        <a:buChar char="•"/>
                      </a:pPr>
                      <a:r>
                        <a:rPr lang="en-US" sz="1100" dirty="0">
                          <a:effectLst/>
                          <a:latin typeface="+mj-lt"/>
                          <a:ea typeface="ＭＳ 明朝"/>
                          <a:cs typeface="Times New Roman"/>
                        </a:rPr>
                        <a:t>No system for community</a:t>
                      </a:r>
                      <a:r>
                        <a:rPr lang="en-US" sz="1100" baseline="0" dirty="0">
                          <a:effectLst/>
                          <a:latin typeface="+mj-lt"/>
                          <a:ea typeface="ＭＳ 明朝"/>
                          <a:cs typeface="Times New Roman"/>
                        </a:rPr>
                        <a:t> </a:t>
                      </a:r>
                      <a:r>
                        <a:rPr lang="en-US" sz="1100" dirty="0">
                          <a:effectLst/>
                          <a:latin typeface="+mj-lt"/>
                          <a:ea typeface="ＭＳ 明朝"/>
                          <a:cs typeface="Times New Roman"/>
                        </a:rPr>
                        <a:t>follow-up if patient doesn’t return</a:t>
                      </a: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All sectors need to review (or have re-training regarding) GBV flow and use of GBV documents </a:t>
                      </a:r>
                    </a:p>
                    <a:p>
                      <a:pPr marL="342900" marR="0" lvl="0" indent="-342900">
                        <a:spcBef>
                          <a:spcPts val="0"/>
                        </a:spcBef>
                        <a:spcAft>
                          <a:spcPts val="0"/>
                        </a:spcAft>
                        <a:buFont typeface="Arial"/>
                        <a:buChar char="•"/>
                      </a:pPr>
                      <a:r>
                        <a:rPr lang="en-US" sz="1100" dirty="0">
                          <a:effectLst/>
                          <a:latin typeface="+mj-lt"/>
                          <a:ea typeface="ＭＳ 明朝"/>
                          <a:cs typeface="Times New Roman"/>
                        </a:rPr>
                        <a:t>Need to identify new private space for One-Stop Model</a:t>
                      </a:r>
                    </a:p>
                    <a:p>
                      <a:pPr marL="342900" marR="0" lvl="0" indent="-342900">
                        <a:spcBef>
                          <a:spcPts val="0"/>
                        </a:spcBef>
                        <a:spcAft>
                          <a:spcPts val="0"/>
                        </a:spcAft>
                        <a:buFont typeface="Arial"/>
                        <a:buChar char="•"/>
                      </a:pPr>
                      <a:r>
                        <a:rPr lang="en-US" sz="1100" dirty="0">
                          <a:effectLst/>
                          <a:latin typeface="+mj-lt"/>
                          <a:ea typeface="ＭＳ 明朝"/>
                          <a:cs typeface="Times New Roman"/>
                        </a:rPr>
                        <a:t>Regular GBV Committee meetings</a:t>
                      </a:r>
                    </a:p>
                  </a:txBody>
                  <a:tcPr marL="58783" marR="58783" marT="0" marB="0"/>
                </a:tc>
                <a:extLst>
                  <a:ext uri="{0D108BD9-81ED-4DB2-BD59-A6C34878D82A}">
                    <a16:rowId xmlns:a16="http://schemas.microsoft.com/office/drawing/2014/main" val="10005"/>
                  </a:ext>
                </a:extLst>
              </a:tr>
              <a:tr h="1316736">
                <a:tc>
                  <a:txBody>
                    <a:bodyPr/>
                    <a:lstStyle/>
                    <a:p>
                      <a:pPr marL="0" marR="0" algn="ctr">
                        <a:spcBef>
                          <a:spcPts val="0"/>
                        </a:spcBef>
                        <a:spcAft>
                          <a:spcPts val="0"/>
                        </a:spcAft>
                      </a:pPr>
                      <a:r>
                        <a:rPr lang="en-US" sz="1500" b="1" dirty="0" err="1">
                          <a:effectLst/>
                          <a:latin typeface="+mj-lt"/>
                          <a:ea typeface="ＭＳ ゴシック"/>
                          <a:cs typeface="Times New Roman"/>
                        </a:rPr>
                        <a:t>Maganja</a:t>
                      </a:r>
                      <a:r>
                        <a:rPr lang="en-US" sz="1500" b="1" dirty="0">
                          <a:effectLst/>
                          <a:latin typeface="+mj-lt"/>
                          <a:ea typeface="ＭＳ ゴシック"/>
                          <a:cs typeface="Times New Roman"/>
                        </a:rPr>
                        <a:t> da Costa</a:t>
                      </a:r>
                      <a:endParaRPr lang="en-US" sz="1500" dirty="0">
                        <a:effectLst/>
                        <a:latin typeface="+mj-lt"/>
                        <a:ea typeface="ＭＳ 明朝"/>
                        <a:cs typeface="Times New Roman"/>
                      </a:endParaRP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Motivated GBV team</a:t>
                      </a:r>
                    </a:p>
                    <a:p>
                      <a:pPr marL="342900" marR="0" lvl="0" indent="-342900">
                        <a:spcBef>
                          <a:spcPts val="0"/>
                        </a:spcBef>
                        <a:spcAft>
                          <a:spcPts val="0"/>
                        </a:spcAft>
                        <a:buFont typeface="Arial"/>
                        <a:buChar char="•"/>
                      </a:pPr>
                      <a:r>
                        <a:rPr lang="en-US" sz="1100" dirty="0">
                          <a:effectLst/>
                          <a:latin typeface="+mj-lt"/>
                          <a:ea typeface="ＭＳ 明朝"/>
                          <a:cs typeface="Times New Roman"/>
                        </a:rPr>
                        <a:t>Identified a new private space for “One-Stop</a:t>
                      </a:r>
                      <a:r>
                        <a:rPr lang="en-US" sz="1100" baseline="0" dirty="0">
                          <a:effectLst/>
                          <a:latin typeface="+mj-lt"/>
                          <a:ea typeface="ＭＳ 明朝"/>
                          <a:cs typeface="Times New Roman"/>
                        </a:rPr>
                        <a:t> Model”</a:t>
                      </a:r>
                      <a:endParaRPr lang="en-US" sz="1100" dirty="0">
                        <a:effectLst/>
                        <a:latin typeface="+mj-lt"/>
                        <a:ea typeface="ＭＳ 明朝"/>
                        <a:cs typeface="Times New Roman"/>
                      </a:endParaRPr>
                    </a:p>
                    <a:p>
                      <a:pPr marL="342900" marR="0" lvl="0" indent="-342900">
                        <a:spcBef>
                          <a:spcPts val="0"/>
                        </a:spcBef>
                        <a:spcAft>
                          <a:spcPts val="0"/>
                        </a:spcAft>
                        <a:buFont typeface="Arial"/>
                        <a:buChar char="•"/>
                      </a:pPr>
                      <a:r>
                        <a:rPr lang="en-US" sz="1100" dirty="0">
                          <a:effectLst/>
                          <a:latin typeface="+mj-lt"/>
                          <a:ea typeface="ＭＳ 明朝"/>
                          <a:cs typeface="Times New Roman"/>
                        </a:rPr>
                        <a:t>Have</a:t>
                      </a:r>
                      <a:r>
                        <a:rPr lang="en-US" sz="1100" baseline="0" dirty="0">
                          <a:effectLst/>
                          <a:latin typeface="+mj-lt"/>
                          <a:ea typeface="ＭＳ 明朝"/>
                          <a:cs typeface="Times New Roman"/>
                        </a:rPr>
                        <a:t> two</a:t>
                      </a:r>
                      <a:r>
                        <a:rPr lang="en-US" sz="1100" dirty="0">
                          <a:effectLst/>
                          <a:latin typeface="+mj-lt"/>
                          <a:ea typeface="ＭＳ 明朝"/>
                          <a:cs typeface="Times New Roman"/>
                        </a:rPr>
                        <a:t> psychologists</a:t>
                      </a:r>
                    </a:p>
                    <a:p>
                      <a:pPr marL="342900" marR="0" lvl="0" indent="-342900">
                        <a:spcBef>
                          <a:spcPts val="0"/>
                        </a:spcBef>
                        <a:spcAft>
                          <a:spcPts val="0"/>
                        </a:spcAft>
                        <a:buFont typeface="Arial"/>
                        <a:buChar char="•"/>
                      </a:pPr>
                      <a:r>
                        <a:rPr lang="en-US" sz="1100" dirty="0">
                          <a:effectLst/>
                          <a:latin typeface="+mj-lt"/>
                          <a:ea typeface="ＭＳ 明朝"/>
                          <a:cs typeface="Times New Roman"/>
                        </a:rPr>
                        <a:t>Each hospital entry point has PEP Kit</a:t>
                      </a:r>
                    </a:p>
                    <a:p>
                      <a:pPr marL="342900" marR="0" lvl="0" indent="-342900">
                        <a:spcBef>
                          <a:spcPts val="0"/>
                        </a:spcBef>
                        <a:spcAft>
                          <a:spcPts val="0"/>
                        </a:spcAft>
                        <a:buFont typeface="Arial"/>
                        <a:buChar char="•"/>
                      </a:pPr>
                      <a:r>
                        <a:rPr lang="en-US" sz="1100" dirty="0">
                          <a:effectLst/>
                          <a:latin typeface="+mj-lt"/>
                          <a:ea typeface="ＭＳ 明朝"/>
                          <a:cs typeface="Times New Roman"/>
                        </a:rPr>
                        <a:t>District GBV Committee that meets regularly and working to resolve issues </a:t>
                      </a: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Not using GBV Notification Form for observations or follow-up notes as indicated</a:t>
                      </a:r>
                    </a:p>
                    <a:p>
                      <a:pPr marL="342900" marR="0" lvl="0" indent="-342900">
                        <a:spcBef>
                          <a:spcPts val="0"/>
                        </a:spcBef>
                        <a:spcAft>
                          <a:spcPts val="0"/>
                        </a:spcAft>
                        <a:buFont typeface="Arial"/>
                        <a:buChar char="•"/>
                      </a:pPr>
                      <a:r>
                        <a:rPr lang="en-US" sz="1100" dirty="0">
                          <a:effectLst/>
                          <a:latin typeface="+mj-lt"/>
                          <a:ea typeface="ＭＳ 明朝"/>
                          <a:cs typeface="Times New Roman"/>
                        </a:rPr>
                        <a:t>Frequent staff rotation -&gt; difficult to train all new personnel</a:t>
                      </a:r>
                    </a:p>
                    <a:p>
                      <a:pPr marL="342900" marR="0" lvl="0" indent="-342900">
                        <a:spcBef>
                          <a:spcPts val="0"/>
                        </a:spcBef>
                        <a:spcAft>
                          <a:spcPts val="0"/>
                        </a:spcAft>
                        <a:buFont typeface="Arial"/>
                        <a:buChar char="•"/>
                      </a:pPr>
                      <a:r>
                        <a:rPr lang="en-US" sz="1100" dirty="0">
                          <a:effectLst/>
                          <a:latin typeface="+mj-lt"/>
                          <a:ea typeface="ＭＳ 明朝"/>
                          <a:cs typeface="Times New Roman"/>
                        </a:rPr>
                        <a:t>Lack GBV documentation supervision</a:t>
                      </a:r>
                    </a:p>
                    <a:p>
                      <a:pPr marL="342900" marR="0" lvl="0" indent="-342900">
                        <a:spcBef>
                          <a:spcPts val="0"/>
                        </a:spcBef>
                        <a:spcAft>
                          <a:spcPts val="0"/>
                        </a:spcAft>
                        <a:buFont typeface="Arial"/>
                        <a:buChar char="•"/>
                      </a:pPr>
                      <a:r>
                        <a:rPr lang="en-US" sz="1100" dirty="0">
                          <a:effectLst/>
                          <a:latin typeface="+mj-lt"/>
                          <a:ea typeface="ＭＳ 明朝"/>
                          <a:cs typeface="Times New Roman"/>
                        </a:rPr>
                        <a:t>GBV data collection plan not clear</a:t>
                      </a:r>
                    </a:p>
                    <a:p>
                      <a:pPr marL="342900" marR="0" lvl="0" indent="-342900">
                        <a:spcBef>
                          <a:spcPts val="0"/>
                        </a:spcBef>
                        <a:spcAft>
                          <a:spcPts val="0"/>
                        </a:spcAft>
                        <a:buFont typeface="Arial"/>
                        <a:buChar char="•"/>
                      </a:pPr>
                      <a:r>
                        <a:rPr lang="en-US" sz="1100" dirty="0">
                          <a:effectLst/>
                          <a:latin typeface="+mj-lt"/>
                          <a:ea typeface="ＭＳ 明朝"/>
                          <a:cs typeface="Times New Roman"/>
                        </a:rPr>
                        <a:t>Team reports difficulty responding to cases due to other facility requirements</a:t>
                      </a:r>
                    </a:p>
                    <a:p>
                      <a:pPr marL="342900" marR="0" lvl="0" indent="-342900">
                        <a:spcBef>
                          <a:spcPts val="0"/>
                        </a:spcBef>
                        <a:spcAft>
                          <a:spcPts val="0"/>
                        </a:spcAft>
                        <a:buFont typeface="Arial"/>
                        <a:buChar char="•"/>
                      </a:pPr>
                      <a:r>
                        <a:rPr lang="en-US" sz="1100" dirty="0">
                          <a:effectLst/>
                          <a:latin typeface="+mj-lt"/>
                          <a:ea typeface="ＭＳ 明朝"/>
                          <a:cs typeface="Times New Roman"/>
                        </a:rPr>
                        <a:t>No private space for integrated service</a:t>
                      </a:r>
                    </a:p>
                    <a:p>
                      <a:pPr marL="342900" marR="0" lvl="0" indent="-342900">
                        <a:spcBef>
                          <a:spcPts val="0"/>
                        </a:spcBef>
                        <a:spcAft>
                          <a:spcPts val="0"/>
                        </a:spcAft>
                        <a:buFont typeface="Arial"/>
                        <a:buChar char="•"/>
                      </a:pPr>
                      <a:r>
                        <a:rPr lang="en-US" sz="1100" dirty="0">
                          <a:effectLst/>
                          <a:latin typeface="+mj-lt"/>
                          <a:ea typeface="ＭＳ 明朝"/>
                          <a:cs typeface="Times New Roman"/>
                        </a:rPr>
                        <a:t>No system for community follow-up if patient doesn’t return</a:t>
                      </a: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All sectors need to review (or have re-training regarding) GBV flow and use of GBV documents </a:t>
                      </a:r>
                    </a:p>
                    <a:p>
                      <a:pPr marL="342900" marR="0" lvl="0" indent="-342900">
                        <a:spcBef>
                          <a:spcPts val="0"/>
                        </a:spcBef>
                        <a:spcAft>
                          <a:spcPts val="0"/>
                        </a:spcAft>
                        <a:buFont typeface="Arial"/>
                        <a:buChar char="•"/>
                      </a:pPr>
                      <a:r>
                        <a:rPr lang="en-US" sz="1100" dirty="0">
                          <a:effectLst/>
                          <a:latin typeface="+mj-lt"/>
                          <a:ea typeface="ＭＳ 明朝"/>
                          <a:cs typeface="Times New Roman"/>
                        </a:rPr>
                        <a:t>Continue with plans to create a new “One-Stop Model” office</a:t>
                      </a:r>
                    </a:p>
                    <a:p>
                      <a:pPr marL="342900" marR="0" lvl="0" indent="-342900">
                        <a:spcBef>
                          <a:spcPts val="0"/>
                        </a:spcBef>
                        <a:spcAft>
                          <a:spcPts val="0"/>
                        </a:spcAft>
                        <a:buFont typeface="Arial"/>
                        <a:buChar char="•"/>
                      </a:pPr>
                      <a:r>
                        <a:rPr lang="en-US" sz="1100" dirty="0">
                          <a:effectLst/>
                          <a:latin typeface="+mj-lt"/>
                          <a:ea typeface="ＭＳ 明朝"/>
                          <a:cs typeface="Times New Roman"/>
                        </a:rPr>
                        <a:t>Assign proper supervision of GBV documentation</a:t>
                      </a:r>
                    </a:p>
                  </a:txBody>
                  <a:tcPr marL="58783" marR="58783" marT="0" marB="0"/>
                </a:tc>
                <a:extLst>
                  <a:ext uri="{0D108BD9-81ED-4DB2-BD59-A6C34878D82A}">
                    <a16:rowId xmlns:a16="http://schemas.microsoft.com/office/drawing/2014/main" val="10006"/>
                  </a:ext>
                </a:extLst>
              </a:tr>
              <a:tr h="1170432">
                <a:tc>
                  <a:txBody>
                    <a:bodyPr/>
                    <a:lstStyle/>
                    <a:p>
                      <a:pPr marL="0" marR="0" algn="ctr">
                        <a:spcBef>
                          <a:spcPts val="0"/>
                        </a:spcBef>
                        <a:spcAft>
                          <a:spcPts val="0"/>
                        </a:spcAft>
                      </a:pPr>
                      <a:r>
                        <a:rPr lang="en-US" sz="1500" b="1" dirty="0" err="1">
                          <a:effectLst/>
                          <a:latin typeface="+mj-lt"/>
                          <a:ea typeface="ＭＳ ゴシック"/>
                          <a:cs typeface="Times New Roman"/>
                        </a:rPr>
                        <a:t>Mopeia</a:t>
                      </a:r>
                      <a:endParaRPr lang="en-US" sz="1500" dirty="0">
                        <a:effectLst/>
                        <a:latin typeface="+mj-lt"/>
                        <a:ea typeface="ＭＳ 明朝"/>
                        <a:cs typeface="Times New Roman"/>
                      </a:endParaRP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Identified private space for GBV care (needs renovation)</a:t>
                      </a:r>
                    </a:p>
                    <a:p>
                      <a:pPr marL="342900" marR="0" lvl="0" indent="-342900">
                        <a:spcBef>
                          <a:spcPts val="0"/>
                        </a:spcBef>
                        <a:spcAft>
                          <a:spcPts val="0"/>
                        </a:spcAft>
                        <a:buFont typeface="Arial"/>
                        <a:buChar char="•"/>
                      </a:pPr>
                      <a:r>
                        <a:rPr lang="en-US" sz="1100" dirty="0">
                          <a:effectLst/>
                          <a:latin typeface="+mj-lt"/>
                          <a:ea typeface="ＭＳ 明朝"/>
                          <a:cs typeface="Times New Roman"/>
                        </a:rPr>
                        <a:t>District GBV Committee has met at least once</a:t>
                      </a:r>
                    </a:p>
                    <a:p>
                      <a:pPr marL="342900" marR="0" lvl="0" indent="-342900">
                        <a:spcBef>
                          <a:spcPts val="0"/>
                        </a:spcBef>
                        <a:spcAft>
                          <a:spcPts val="0"/>
                        </a:spcAft>
                        <a:buFont typeface="Arial"/>
                        <a:buChar char="•"/>
                      </a:pPr>
                      <a:r>
                        <a:rPr lang="en-US" sz="1100" dirty="0">
                          <a:effectLst/>
                          <a:latin typeface="+mj-lt"/>
                          <a:ea typeface="ＭＳ 明朝"/>
                          <a:cs typeface="Times New Roman"/>
                        </a:rPr>
                        <a:t>Detailed Committee members contact list</a:t>
                      </a:r>
                    </a:p>
                    <a:p>
                      <a:pPr marL="342900" marR="0" lvl="0" indent="-342900">
                        <a:spcBef>
                          <a:spcPts val="0"/>
                        </a:spcBef>
                        <a:spcAft>
                          <a:spcPts val="0"/>
                        </a:spcAft>
                        <a:buFont typeface="Arial"/>
                        <a:buChar char="•"/>
                      </a:pPr>
                      <a:r>
                        <a:rPr lang="en-US" sz="1100" dirty="0">
                          <a:effectLst/>
                          <a:latin typeface="+mj-lt"/>
                          <a:ea typeface="ＭＳ 明朝"/>
                          <a:cs typeface="Times New Roman"/>
                        </a:rPr>
                        <a:t>Detailed PEP &amp; GBV flowcharts</a:t>
                      </a: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Hospital entry point for GBV cases is Maternity, but only PEP Kit is in elsewhere</a:t>
                      </a:r>
                      <a:r>
                        <a:rPr lang="en-US" sz="1100" baseline="0" dirty="0">
                          <a:effectLst/>
                          <a:latin typeface="+mj-lt"/>
                          <a:ea typeface="ＭＳ 明朝"/>
                          <a:cs typeface="Times New Roman"/>
                        </a:rPr>
                        <a:t> in emergency room (gap in workflow)</a:t>
                      </a:r>
                      <a:endParaRPr lang="en-US" sz="1100" dirty="0">
                        <a:effectLst/>
                        <a:latin typeface="+mj-lt"/>
                        <a:ea typeface="ＭＳ 明朝"/>
                        <a:cs typeface="Times New Roman"/>
                      </a:endParaRPr>
                    </a:p>
                    <a:p>
                      <a:pPr marL="342900" marR="0" lvl="0" indent="-342900">
                        <a:spcBef>
                          <a:spcPts val="0"/>
                        </a:spcBef>
                        <a:spcAft>
                          <a:spcPts val="0"/>
                        </a:spcAft>
                        <a:buFont typeface="Arial"/>
                        <a:buChar char="•"/>
                      </a:pPr>
                      <a:r>
                        <a:rPr lang="en-US" sz="1100" dirty="0">
                          <a:effectLst/>
                          <a:latin typeface="+mj-lt"/>
                          <a:ea typeface="ＭＳ 明朝"/>
                          <a:cs typeface="Times New Roman"/>
                        </a:rPr>
                        <a:t>Inconsistent use of </a:t>
                      </a:r>
                      <a:r>
                        <a:rPr lang="en-US" sz="1100" b="0" dirty="0">
                          <a:effectLst/>
                          <a:latin typeface="+mj-lt"/>
                          <a:ea typeface="ＭＳ ゴシック"/>
                          <a:cs typeface="Times New Roman"/>
                        </a:rPr>
                        <a:t>GBV Notification From </a:t>
                      </a:r>
                      <a:r>
                        <a:rPr lang="en-US" sz="1100" dirty="0">
                          <a:effectLst/>
                          <a:latin typeface="+mj-lt"/>
                          <a:ea typeface="ＭＳ 明朝"/>
                          <a:cs typeface="Times New Roman"/>
                        </a:rPr>
                        <a:t>and GBV response flow (not using at all for physical</a:t>
                      </a:r>
                      <a:r>
                        <a:rPr lang="en-US" sz="1100" baseline="0" dirty="0">
                          <a:effectLst/>
                          <a:latin typeface="+mj-lt"/>
                          <a:ea typeface="ＭＳ 明朝"/>
                          <a:cs typeface="Times New Roman"/>
                        </a:rPr>
                        <a:t> or psychological GBV</a:t>
                      </a:r>
                      <a:r>
                        <a:rPr lang="en-US" sz="1100" dirty="0">
                          <a:effectLst/>
                          <a:latin typeface="+mj-lt"/>
                          <a:ea typeface="ＭＳ 明朝"/>
                          <a:cs typeface="Times New Roman"/>
                        </a:rPr>
                        <a:t> cases)</a:t>
                      </a:r>
                    </a:p>
                    <a:p>
                      <a:pPr marL="342900" marR="0" lvl="0" indent="-342900">
                        <a:spcBef>
                          <a:spcPts val="0"/>
                        </a:spcBef>
                        <a:spcAft>
                          <a:spcPts val="0"/>
                        </a:spcAft>
                        <a:buFont typeface="Arial"/>
                        <a:buChar char="•"/>
                      </a:pPr>
                      <a:r>
                        <a:rPr lang="en-US" sz="1100" dirty="0">
                          <a:effectLst/>
                          <a:latin typeface="+mj-lt"/>
                          <a:ea typeface="ＭＳ 明朝"/>
                          <a:cs typeface="Times New Roman"/>
                        </a:rPr>
                        <a:t>Not operating as “One-Stop Model” (police don’t come to clinic)</a:t>
                      </a:r>
                    </a:p>
                    <a:p>
                      <a:pPr marL="342900" marR="0" lvl="0" indent="-342900">
                        <a:spcBef>
                          <a:spcPts val="0"/>
                        </a:spcBef>
                        <a:spcAft>
                          <a:spcPts val="0"/>
                        </a:spcAft>
                        <a:buFont typeface="Arial"/>
                        <a:buChar char="•"/>
                      </a:pPr>
                      <a:r>
                        <a:rPr lang="en-US" sz="1100" dirty="0">
                          <a:effectLst/>
                          <a:latin typeface="+mj-lt"/>
                          <a:ea typeface="ＭＳ 明朝"/>
                          <a:cs typeface="Times New Roman"/>
                        </a:rPr>
                        <a:t>GBV team members weren’t well-informed about community education efforts (couldn’t give specific info)</a:t>
                      </a:r>
                    </a:p>
                    <a:p>
                      <a:pPr marL="342900" marR="0" lvl="0" indent="-342900">
                        <a:spcBef>
                          <a:spcPts val="0"/>
                        </a:spcBef>
                        <a:spcAft>
                          <a:spcPts val="0"/>
                        </a:spcAft>
                        <a:buFont typeface="Arial"/>
                        <a:buChar char="•"/>
                      </a:pPr>
                      <a:r>
                        <a:rPr lang="en-US" sz="1100" dirty="0">
                          <a:effectLst/>
                          <a:latin typeface="+mj-lt"/>
                          <a:ea typeface="ＭＳ 明朝"/>
                          <a:cs typeface="Times New Roman"/>
                        </a:rPr>
                        <a:t>No system for community follow-up if patient doesn’t return</a:t>
                      </a: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Continue with plans to create a new “One-Stop Model” office (need to request for financial assistance)</a:t>
                      </a:r>
                    </a:p>
                    <a:p>
                      <a:pPr marL="342900" marR="0" lvl="0" indent="-342900">
                        <a:spcBef>
                          <a:spcPts val="0"/>
                        </a:spcBef>
                        <a:spcAft>
                          <a:spcPts val="0"/>
                        </a:spcAft>
                        <a:buFont typeface="Arial"/>
                        <a:buChar char="•"/>
                      </a:pPr>
                      <a:r>
                        <a:rPr lang="en-US" sz="1100" dirty="0">
                          <a:effectLst/>
                          <a:latin typeface="+mj-lt"/>
                          <a:ea typeface="ＭＳ 明朝"/>
                          <a:cs typeface="Times New Roman"/>
                        </a:rPr>
                        <a:t>All sectors need to review (or have re-training regarding) GBV flow and use of GBV documents </a:t>
                      </a:r>
                    </a:p>
                    <a:p>
                      <a:pPr marL="342900" marR="0" lvl="0" indent="-342900">
                        <a:spcBef>
                          <a:spcPts val="0"/>
                        </a:spcBef>
                        <a:spcAft>
                          <a:spcPts val="0"/>
                        </a:spcAft>
                        <a:buFont typeface="Arial"/>
                        <a:buChar char="•"/>
                      </a:pPr>
                      <a:r>
                        <a:rPr lang="en-US" sz="1100" dirty="0">
                          <a:effectLst/>
                          <a:latin typeface="+mj-lt"/>
                          <a:ea typeface="ＭＳ 明朝"/>
                          <a:cs typeface="Times New Roman"/>
                        </a:rPr>
                        <a:t>Regular</a:t>
                      </a:r>
                      <a:r>
                        <a:rPr lang="en-US" sz="1100" baseline="0" dirty="0">
                          <a:effectLst/>
                          <a:latin typeface="+mj-lt"/>
                          <a:ea typeface="ＭＳ 明朝"/>
                          <a:cs typeface="Times New Roman"/>
                        </a:rPr>
                        <a:t> District</a:t>
                      </a:r>
                      <a:r>
                        <a:rPr lang="en-US" sz="1100" dirty="0">
                          <a:effectLst/>
                          <a:latin typeface="+mj-lt"/>
                          <a:ea typeface="ＭＳ 明朝"/>
                          <a:cs typeface="Times New Roman"/>
                        </a:rPr>
                        <a:t> GBV Committee meetings</a:t>
                      </a:r>
                    </a:p>
                  </a:txBody>
                  <a:tcPr marL="58783" marR="58783" marT="0" marB="0"/>
                </a:tc>
                <a:extLst>
                  <a:ext uri="{0D108BD9-81ED-4DB2-BD59-A6C34878D82A}">
                    <a16:rowId xmlns:a16="http://schemas.microsoft.com/office/drawing/2014/main" val="10007"/>
                  </a:ext>
                </a:extLst>
              </a:tr>
              <a:tr h="1316736">
                <a:tc>
                  <a:txBody>
                    <a:bodyPr/>
                    <a:lstStyle/>
                    <a:p>
                      <a:pPr marL="0" marR="0" algn="ctr">
                        <a:spcBef>
                          <a:spcPts val="0"/>
                        </a:spcBef>
                        <a:spcAft>
                          <a:spcPts val="0"/>
                        </a:spcAft>
                      </a:pPr>
                      <a:r>
                        <a:rPr lang="en-US" sz="1500" b="1" dirty="0" err="1">
                          <a:effectLst/>
                          <a:latin typeface="+mj-lt"/>
                          <a:ea typeface="ＭＳ ゴシック"/>
                          <a:cs typeface="Times New Roman"/>
                        </a:rPr>
                        <a:t>Morrumbala</a:t>
                      </a:r>
                      <a:endParaRPr lang="en-US" sz="1500" dirty="0">
                        <a:effectLst/>
                        <a:latin typeface="+mj-lt"/>
                        <a:ea typeface="ＭＳ 明朝"/>
                        <a:cs typeface="Times New Roman"/>
                      </a:endParaRP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Health staff in Maternity and FP are doing GBV screening</a:t>
                      </a:r>
                    </a:p>
                    <a:p>
                      <a:pPr marL="342900" marR="0" lvl="0" indent="-342900">
                        <a:spcBef>
                          <a:spcPts val="0"/>
                        </a:spcBef>
                        <a:spcAft>
                          <a:spcPts val="0"/>
                        </a:spcAft>
                        <a:buFont typeface="Arial"/>
                        <a:buChar char="•"/>
                      </a:pPr>
                      <a:r>
                        <a:rPr lang="en-US" sz="1100" dirty="0">
                          <a:effectLst/>
                          <a:latin typeface="+mj-lt"/>
                          <a:ea typeface="ＭＳ 明朝"/>
                          <a:cs typeface="Times New Roman"/>
                        </a:rPr>
                        <a:t>Pharmacy is open 24h</a:t>
                      </a:r>
                    </a:p>
                    <a:p>
                      <a:pPr marL="342900" marR="0" lvl="0" indent="-342900">
                        <a:spcBef>
                          <a:spcPts val="0"/>
                        </a:spcBef>
                        <a:spcAft>
                          <a:spcPts val="0"/>
                        </a:spcAft>
                        <a:buFont typeface="Arial"/>
                        <a:buChar char="•"/>
                      </a:pPr>
                      <a:r>
                        <a:rPr lang="en-US" sz="1100" dirty="0">
                          <a:effectLst/>
                          <a:latin typeface="+mj-lt"/>
                          <a:ea typeface="ＭＳ 明朝"/>
                          <a:cs typeface="Times New Roman"/>
                        </a:rPr>
                        <a:t>Have 2 psychologists available for patients</a:t>
                      </a:r>
                    </a:p>
                    <a:p>
                      <a:pPr marL="342900" marR="0" lvl="0" indent="-342900">
                        <a:spcBef>
                          <a:spcPts val="0"/>
                        </a:spcBef>
                        <a:spcAft>
                          <a:spcPts val="0"/>
                        </a:spcAft>
                        <a:buFont typeface="Arial"/>
                        <a:buChar char="•"/>
                      </a:pPr>
                      <a:r>
                        <a:rPr lang="en-US" sz="1100" dirty="0">
                          <a:effectLst/>
                          <a:latin typeface="+mj-lt"/>
                          <a:ea typeface="ＭＳ 明朝"/>
                          <a:cs typeface="Times New Roman"/>
                        </a:rPr>
                        <a:t>Have identified a private space for GBV care (need to renovate)</a:t>
                      </a: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No private space for integrated service</a:t>
                      </a:r>
                    </a:p>
                    <a:p>
                      <a:pPr marL="342900" marR="0" lvl="0" indent="-342900">
                        <a:spcBef>
                          <a:spcPts val="0"/>
                        </a:spcBef>
                        <a:spcAft>
                          <a:spcPts val="0"/>
                        </a:spcAft>
                        <a:buFont typeface="Arial"/>
                        <a:buChar char="•"/>
                      </a:pPr>
                      <a:r>
                        <a:rPr lang="en-US" sz="1100" dirty="0">
                          <a:effectLst/>
                          <a:latin typeface="+mj-lt"/>
                          <a:ea typeface="ＭＳ 明朝"/>
                          <a:cs typeface="Times New Roman"/>
                        </a:rPr>
                        <a:t>Only one GBV entry point (Maternity) </a:t>
                      </a:r>
                    </a:p>
                    <a:p>
                      <a:pPr marL="342900" marR="0" lvl="0" indent="-342900">
                        <a:spcBef>
                          <a:spcPts val="0"/>
                        </a:spcBef>
                        <a:spcAft>
                          <a:spcPts val="0"/>
                        </a:spcAft>
                        <a:buFont typeface="Arial"/>
                        <a:buChar char="•"/>
                      </a:pPr>
                      <a:r>
                        <a:rPr lang="en-US" sz="1100" dirty="0">
                          <a:effectLst/>
                          <a:latin typeface="+mj-lt"/>
                          <a:ea typeface="ＭＳ 明朝"/>
                          <a:cs typeface="Times New Roman"/>
                        </a:rPr>
                        <a:t>PEP not with Kit, only give at pharmacy</a:t>
                      </a:r>
                    </a:p>
                    <a:p>
                      <a:pPr marL="342900" marR="0" lvl="0" indent="-342900">
                        <a:spcBef>
                          <a:spcPts val="0"/>
                        </a:spcBef>
                        <a:spcAft>
                          <a:spcPts val="0"/>
                        </a:spcAft>
                        <a:buFont typeface="Arial"/>
                        <a:buChar char="•"/>
                      </a:pPr>
                      <a:r>
                        <a:rPr lang="en-US" sz="1100" dirty="0">
                          <a:effectLst/>
                          <a:latin typeface="+mj-lt"/>
                          <a:ea typeface="ＭＳ 明朝"/>
                          <a:cs typeface="Times New Roman"/>
                        </a:rPr>
                        <a:t>Not operating as PU, police don’t come</a:t>
                      </a:r>
                    </a:p>
                    <a:p>
                      <a:pPr marL="342900" marR="0" lvl="0" indent="-342900">
                        <a:spcBef>
                          <a:spcPts val="0"/>
                        </a:spcBef>
                        <a:spcAft>
                          <a:spcPts val="0"/>
                        </a:spcAft>
                        <a:buFont typeface="Arial"/>
                        <a:buChar char="•"/>
                      </a:pPr>
                      <a:r>
                        <a:rPr lang="en-US" sz="1100" dirty="0">
                          <a:effectLst/>
                          <a:latin typeface="+mj-lt"/>
                          <a:ea typeface="ＭＳ 明朝"/>
                          <a:cs typeface="Times New Roman"/>
                        </a:rPr>
                        <a:t>Inconsistent use of </a:t>
                      </a:r>
                      <a:r>
                        <a:rPr lang="en-US" sz="1100" b="0" dirty="0">
                          <a:effectLst/>
                          <a:latin typeface="+mj-lt"/>
                          <a:ea typeface="ＭＳ ゴシック"/>
                          <a:cs typeface="Times New Roman"/>
                        </a:rPr>
                        <a:t>GBV Notification From </a:t>
                      </a:r>
                      <a:r>
                        <a:rPr lang="en-US" sz="1100" dirty="0">
                          <a:effectLst/>
                          <a:latin typeface="+mj-lt"/>
                          <a:ea typeface="ＭＳ 明朝"/>
                          <a:cs typeface="Times New Roman"/>
                        </a:rPr>
                        <a:t>and GBV response flow (not using for cases other than rape, missing GBV cases)</a:t>
                      </a:r>
                    </a:p>
                    <a:p>
                      <a:pPr marL="342900" marR="0" lvl="0" indent="-342900">
                        <a:spcBef>
                          <a:spcPts val="0"/>
                        </a:spcBef>
                        <a:spcAft>
                          <a:spcPts val="0"/>
                        </a:spcAft>
                        <a:buFont typeface="Arial"/>
                        <a:buChar char="•"/>
                      </a:pPr>
                      <a:r>
                        <a:rPr lang="en-US" sz="1100" dirty="0">
                          <a:effectLst/>
                          <a:latin typeface="+mj-lt"/>
                          <a:ea typeface="ＭＳ 明朝"/>
                          <a:cs typeface="Times New Roman"/>
                        </a:rPr>
                        <a:t>Focal Point collects data on computer, not on forms</a:t>
                      </a:r>
                    </a:p>
                    <a:p>
                      <a:pPr marL="342900" marR="0" lvl="0" indent="-342900">
                        <a:spcBef>
                          <a:spcPts val="0"/>
                        </a:spcBef>
                        <a:spcAft>
                          <a:spcPts val="0"/>
                        </a:spcAft>
                        <a:buFont typeface="Arial"/>
                        <a:buChar char="•"/>
                      </a:pPr>
                      <a:r>
                        <a:rPr lang="en-US" sz="1100" dirty="0">
                          <a:effectLst/>
                          <a:latin typeface="+mj-lt"/>
                          <a:ea typeface="ＭＳ 明朝"/>
                          <a:cs typeface="Times New Roman"/>
                        </a:rPr>
                        <a:t>No system for community follow-up if patient doesn’t return</a:t>
                      </a:r>
                    </a:p>
                    <a:p>
                      <a:pPr marL="342900" marR="0" lvl="0" indent="-342900">
                        <a:spcBef>
                          <a:spcPts val="0"/>
                        </a:spcBef>
                        <a:spcAft>
                          <a:spcPts val="0"/>
                        </a:spcAft>
                        <a:buFont typeface="Arial"/>
                        <a:buChar char="•"/>
                      </a:pPr>
                      <a:r>
                        <a:rPr lang="en-US" sz="1100" dirty="0">
                          <a:effectLst/>
                          <a:latin typeface="+mj-lt"/>
                          <a:ea typeface="ＭＳ 明朝"/>
                          <a:cs typeface="Times New Roman"/>
                        </a:rPr>
                        <a:t>No functioning District GBV Committee</a:t>
                      </a: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All sectors need to review (or have re-training regarding) GBV flow and use of GBV documents </a:t>
                      </a:r>
                    </a:p>
                    <a:p>
                      <a:pPr marL="342900" marR="0" lvl="0" indent="-342900">
                        <a:spcBef>
                          <a:spcPts val="0"/>
                        </a:spcBef>
                        <a:spcAft>
                          <a:spcPts val="0"/>
                        </a:spcAft>
                        <a:buFont typeface="Arial"/>
                        <a:buChar char="•"/>
                      </a:pPr>
                      <a:r>
                        <a:rPr lang="en-US" sz="1100" dirty="0">
                          <a:effectLst/>
                          <a:latin typeface="+mj-lt"/>
                          <a:ea typeface="ＭＳ 明朝"/>
                          <a:cs typeface="Times New Roman"/>
                        </a:rPr>
                        <a:t>Continue with plans to create a new “One-Stop Model” office (need to make formal request for financial assistance)</a:t>
                      </a:r>
                    </a:p>
                    <a:p>
                      <a:pPr marL="342900" marR="0" lvl="0" indent="-342900">
                        <a:spcBef>
                          <a:spcPts val="0"/>
                        </a:spcBef>
                        <a:spcAft>
                          <a:spcPts val="0"/>
                        </a:spcAft>
                        <a:buFont typeface="Arial"/>
                        <a:buChar char="•"/>
                      </a:pPr>
                      <a:r>
                        <a:rPr lang="en-US" sz="1100" dirty="0">
                          <a:effectLst/>
                          <a:latin typeface="+mj-lt"/>
                          <a:ea typeface="ＭＳ 明朝"/>
                          <a:cs typeface="Times New Roman"/>
                        </a:rPr>
                        <a:t>Develop a District GBV Committee &amp; meet regularly w/ other sectors</a:t>
                      </a:r>
                    </a:p>
                  </a:txBody>
                  <a:tcPr marL="58783" marR="58783" marT="0" marB="0"/>
                </a:tc>
                <a:extLst>
                  <a:ext uri="{0D108BD9-81ED-4DB2-BD59-A6C34878D82A}">
                    <a16:rowId xmlns:a16="http://schemas.microsoft.com/office/drawing/2014/main" val="10008"/>
                  </a:ext>
                </a:extLst>
              </a:tr>
              <a:tr h="1170432">
                <a:tc>
                  <a:txBody>
                    <a:bodyPr/>
                    <a:lstStyle/>
                    <a:p>
                      <a:pPr marL="0" marR="0" algn="ctr">
                        <a:spcBef>
                          <a:spcPts val="0"/>
                        </a:spcBef>
                        <a:spcAft>
                          <a:spcPts val="0"/>
                        </a:spcAft>
                      </a:pPr>
                      <a:r>
                        <a:rPr lang="en-US" sz="1500" b="0" dirty="0" err="1">
                          <a:effectLst/>
                          <a:latin typeface="+mj-lt"/>
                          <a:ea typeface="ＭＳ ゴシック"/>
                          <a:cs typeface="Times New Roman"/>
                        </a:rPr>
                        <a:t>Namacurra</a:t>
                      </a:r>
                      <a:endParaRPr lang="en-US" sz="1500" b="0" dirty="0">
                        <a:effectLst/>
                        <a:latin typeface="+mj-lt"/>
                        <a:ea typeface="ＭＳ 明朝"/>
                        <a:cs typeface="Times New Roman"/>
                      </a:endParaRPr>
                    </a:p>
                  </a:txBody>
                  <a:tcPr marL="58783" marR="58783" marT="0" marB="0"/>
                </a:tc>
                <a:tc>
                  <a:txBody>
                    <a:bodyPr/>
                    <a:lstStyle/>
                    <a:p>
                      <a:pPr marL="342900" marR="0" lvl="0" indent="-342900">
                        <a:spcBef>
                          <a:spcPts val="0"/>
                        </a:spcBef>
                        <a:spcAft>
                          <a:spcPts val="0"/>
                        </a:spcAft>
                        <a:buFont typeface="Arial"/>
                        <a:buChar char="•"/>
                      </a:pPr>
                      <a:r>
                        <a:rPr lang="en-US" sz="1100" b="0" dirty="0">
                          <a:effectLst/>
                          <a:latin typeface="+mj-lt"/>
                          <a:ea typeface="ＭＳ ゴシック"/>
                          <a:cs typeface="Times New Roman"/>
                        </a:rPr>
                        <a:t>Functioning “One-Stop Model” space</a:t>
                      </a:r>
                      <a:r>
                        <a:rPr lang="en-US" sz="1100" b="0" baseline="0" dirty="0">
                          <a:effectLst/>
                          <a:latin typeface="+mj-lt"/>
                          <a:ea typeface="ＭＳ ゴシック"/>
                          <a:cs typeface="Times New Roman"/>
                        </a:rPr>
                        <a:t> </a:t>
                      </a:r>
                      <a:r>
                        <a:rPr lang="en-US" sz="1100" b="0" dirty="0">
                          <a:effectLst/>
                          <a:latin typeface="+mj-lt"/>
                          <a:ea typeface="ＭＳ ゴシック"/>
                          <a:cs typeface="Times New Roman"/>
                        </a:rPr>
                        <a:t>(partners</a:t>
                      </a:r>
                      <a:r>
                        <a:rPr lang="en-US" sz="1100" b="0" baseline="0" dirty="0">
                          <a:effectLst/>
                          <a:latin typeface="+mj-lt"/>
                          <a:ea typeface="ＭＳ ゴシック"/>
                          <a:cs typeface="Times New Roman"/>
                        </a:rPr>
                        <a:t> from other sectors </a:t>
                      </a:r>
                      <a:r>
                        <a:rPr lang="en-US" sz="1100" b="0" dirty="0">
                          <a:effectLst/>
                          <a:latin typeface="+mj-lt"/>
                          <a:ea typeface="ＭＳ ゴシック"/>
                          <a:cs typeface="Times New Roman"/>
                        </a:rPr>
                        <a:t>come to clinic)</a:t>
                      </a:r>
                      <a:endParaRPr lang="en-US" sz="1100" b="0" dirty="0">
                        <a:effectLst/>
                        <a:latin typeface="+mj-lt"/>
                        <a:ea typeface="ＭＳ 明朝"/>
                        <a:cs typeface="Times New Roman"/>
                      </a:endParaRPr>
                    </a:p>
                    <a:p>
                      <a:pPr marL="342900" marR="0" lvl="0" indent="-342900">
                        <a:spcBef>
                          <a:spcPts val="0"/>
                        </a:spcBef>
                        <a:spcAft>
                          <a:spcPts val="0"/>
                        </a:spcAft>
                        <a:buFont typeface="Arial"/>
                        <a:buChar char="•"/>
                      </a:pPr>
                      <a:r>
                        <a:rPr lang="en-US" sz="1100" b="0" dirty="0">
                          <a:effectLst/>
                          <a:latin typeface="+mj-lt"/>
                          <a:ea typeface="ＭＳ ゴシック"/>
                          <a:cs typeface="Times New Roman"/>
                        </a:rPr>
                        <a:t>District GBV Committee has</a:t>
                      </a:r>
                      <a:r>
                        <a:rPr lang="en-US" sz="1100" b="0" baseline="0" dirty="0">
                          <a:effectLst/>
                          <a:latin typeface="+mj-lt"/>
                          <a:ea typeface="ＭＳ ゴシック"/>
                          <a:cs typeface="Times New Roman"/>
                        </a:rPr>
                        <a:t> had </a:t>
                      </a:r>
                      <a:r>
                        <a:rPr lang="en-US" sz="1100" b="0" dirty="0">
                          <a:effectLst/>
                          <a:latin typeface="+mj-lt"/>
                          <a:ea typeface="ＭＳ ゴシック"/>
                          <a:cs typeface="Times New Roman"/>
                        </a:rPr>
                        <a:t>some meetings</a:t>
                      </a:r>
                      <a:endParaRPr lang="en-US" sz="1100" b="0" dirty="0">
                        <a:effectLst/>
                        <a:latin typeface="+mj-lt"/>
                        <a:ea typeface="ＭＳ 明朝"/>
                        <a:cs typeface="Times New Roman"/>
                      </a:endParaRPr>
                    </a:p>
                    <a:p>
                      <a:pPr marL="342900" marR="0" lvl="0" indent="-342900">
                        <a:spcBef>
                          <a:spcPts val="0"/>
                        </a:spcBef>
                        <a:spcAft>
                          <a:spcPts val="0"/>
                        </a:spcAft>
                        <a:buFont typeface="Arial"/>
                        <a:buChar char="•"/>
                      </a:pPr>
                      <a:r>
                        <a:rPr lang="en-US" sz="1100" b="0" dirty="0">
                          <a:effectLst/>
                          <a:latin typeface="+mj-lt"/>
                          <a:ea typeface="ＭＳ ゴシック"/>
                          <a:cs typeface="Times New Roman"/>
                        </a:rPr>
                        <a:t>Have a system/plan in place for follow-up in community if patient not returning</a:t>
                      </a:r>
                      <a:endParaRPr lang="en-US" sz="1100" b="0" dirty="0">
                        <a:effectLst/>
                        <a:latin typeface="+mj-lt"/>
                        <a:ea typeface="ＭＳ 明朝"/>
                        <a:cs typeface="Times New Roman"/>
                      </a:endParaRPr>
                    </a:p>
                  </a:txBody>
                  <a:tcPr marL="58783" marR="58783" marT="0" marB="0"/>
                </a:tc>
                <a:tc>
                  <a:txBody>
                    <a:bodyPr/>
                    <a:lstStyle/>
                    <a:p>
                      <a:pPr marL="342900" marR="0" lvl="0" indent="-342900">
                        <a:spcBef>
                          <a:spcPts val="0"/>
                        </a:spcBef>
                        <a:spcAft>
                          <a:spcPts val="0"/>
                        </a:spcAft>
                        <a:buFont typeface="Arial"/>
                        <a:buChar char="•"/>
                      </a:pPr>
                      <a:r>
                        <a:rPr lang="en-US" sz="1100" b="0" dirty="0">
                          <a:effectLst/>
                          <a:latin typeface="+mj-lt"/>
                          <a:ea typeface="ＭＳ ゴシック"/>
                          <a:cs typeface="Times New Roman"/>
                        </a:rPr>
                        <a:t>Not using GBV Notification Form for observations/comments or follow-up notes, “space is too insufficient for notes/comments” (per GBV team members)</a:t>
                      </a:r>
                      <a:endParaRPr lang="en-US" sz="1100" b="0" dirty="0">
                        <a:effectLst/>
                        <a:latin typeface="+mj-lt"/>
                        <a:ea typeface="ＭＳ 明朝"/>
                        <a:cs typeface="Times New Roman"/>
                      </a:endParaRPr>
                    </a:p>
                    <a:p>
                      <a:pPr marL="342900" marR="0" lvl="0" indent="-342900">
                        <a:spcBef>
                          <a:spcPts val="0"/>
                        </a:spcBef>
                        <a:spcAft>
                          <a:spcPts val="0"/>
                        </a:spcAft>
                        <a:buFont typeface="Arial"/>
                        <a:buChar char="•"/>
                      </a:pPr>
                      <a:r>
                        <a:rPr lang="en-US" sz="1100" b="0" dirty="0">
                          <a:effectLst/>
                          <a:latin typeface="+mj-lt"/>
                          <a:ea typeface="ＭＳ ゴシック"/>
                          <a:cs typeface="Times New Roman"/>
                        </a:rPr>
                        <a:t>Lack GBV brochures and materials to be able to give out to community members and/or interested patients</a:t>
                      </a:r>
                      <a:endParaRPr lang="en-US" sz="1100" b="0" dirty="0">
                        <a:effectLst/>
                        <a:latin typeface="+mj-lt"/>
                        <a:ea typeface="ＭＳ 明朝"/>
                        <a:cs typeface="Times New Roman"/>
                      </a:endParaRPr>
                    </a:p>
                  </a:txBody>
                  <a:tcPr marL="58783" marR="58783" marT="0" marB="0"/>
                </a:tc>
                <a:tc>
                  <a:txBody>
                    <a:bodyPr/>
                    <a:lstStyle/>
                    <a:p>
                      <a:pPr marL="342900" marR="0" lvl="0" indent="-342900">
                        <a:spcBef>
                          <a:spcPts val="0"/>
                        </a:spcBef>
                        <a:spcAft>
                          <a:spcPts val="0"/>
                        </a:spcAft>
                        <a:buFont typeface="Arial"/>
                        <a:buChar char="•"/>
                      </a:pPr>
                      <a:r>
                        <a:rPr lang="en-US" sz="1100" b="0" dirty="0">
                          <a:effectLst/>
                          <a:latin typeface="+mj-lt"/>
                          <a:ea typeface="ＭＳ ゴシック"/>
                          <a:cs typeface="Times New Roman"/>
                        </a:rPr>
                        <a:t>Regular GBV Committee meetings</a:t>
                      </a:r>
                      <a:endParaRPr lang="en-US" sz="1100" b="0" dirty="0">
                        <a:effectLst/>
                        <a:latin typeface="+mj-lt"/>
                        <a:ea typeface="ＭＳ 明朝"/>
                        <a:cs typeface="Times New Roman"/>
                      </a:endParaRPr>
                    </a:p>
                    <a:p>
                      <a:pPr marL="342900" marR="0" lvl="0" indent="-342900">
                        <a:spcBef>
                          <a:spcPts val="0"/>
                        </a:spcBef>
                        <a:spcAft>
                          <a:spcPts val="0"/>
                        </a:spcAft>
                        <a:buFont typeface="Arial"/>
                        <a:buChar char="•"/>
                      </a:pPr>
                      <a:r>
                        <a:rPr lang="en-US" sz="1100" b="0" dirty="0">
                          <a:effectLst/>
                          <a:latin typeface="+mj-lt"/>
                          <a:ea typeface="ＭＳ ゴシック"/>
                          <a:cs typeface="Times New Roman"/>
                        </a:rPr>
                        <a:t>Need GBV materials to be able to give out and educate patients better</a:t>
                      </a:r>
                      <a:endParaRPr lang="en-US" sz="1100" b="0" dirty="0">
                        <a:effectLst/>
                        <a:latin typeface="+mj-lt"/>
                        <a:ea typeface="ＭＳ 明朝"/>
                        <a:cs typeface="Times New Roman"/>
                      </a:endParaRPr>
                    </a:p>
                    <a:p>
                      <a:pPr marL="342900" marR="0" lvl="0" indent="-342900">
                        <a:spcBef>
                          <a:spcPts val="0"/>
                        </a:spcBef>
                        <a:spcAft>
                          <a:spcPts val="0"/>
                        </a:spcAft>
                        <a:buFont typeface="Arial"/>
                        <a:buChar char="•"/>
                      </a:pPr>
                      <a:r>
                        <a:rPr lang="en-US" sz="1100" b="0" dirty="0">
                          <a:effectLst/>
                          <a:latin typeface="+mj-lt"/>
                          <a:ea typeface="ＭＳ ゴシック"/>
                          <a:cs typeface="Times New Roman"/>
                        </a:rPr>
                        <a:t>Use GBV team members from this site to help provide support to not only peripheral sites in district, but other districts struggling to ensure quality, integrated GBV services</a:t>
                      </a:r>
                      <a:endParaRPr lang="en-US" sz="1100" b="0" dirty="0">
                        <a:effectLst/>
                        <a:latin typeface="+mj-lt"/>
                        <a:ea typeface="ＭＳ 明朝"/>
                        <a:cs typeface="Times New Roman"/>
                      </a:endParaRPr>
                    </a:p>
                  </a:txBody>
                  <a:tcPr marL="58783" marR="58783" marT="0" marB="0"/>
                </a:tc>
                <a:extLst>
                  <a:ext uri="{0D108BD9-81ED-4DB2-BD59-A6C34878D82A}">
                    <a16:rowId xmlns:a16="http://schemas.microsoft.com/office/drawing/2014/main" val="10009"/>
                  </a:ext>
                </a:extLst>
              </a:tr>
              <a:tr h="1024128">
                <a:tc>
                  <a:txBody>
                    <a:bodyPr/>
                    <a:lstStyle/>
                    <a:p>
                      <a:pPr marL="0" marR="0" algn="ctr">
                        <a:spcBef>
                          <a:spcPts val="0"/>
                        </a:spcBef>
                        <a:spcAft>
                          <a:spcPts val="0"/>
                        </a:spcAft>
                      </a:pPr>
                      <a:r>
                        <a:rPr lang="en-US" sz="1500" b="1" dirty="0" err="1">
                          <a:effectLst/>
                          <a:latin typeface="+mj-lt"/>
                          <a:ea typeface="ＭＳ ゴシック"/>
                          <a:cs typeface="Times New Roman"/>
                        </a:rPr>
                        <a:t>Pebane</a:t>
                      </a:r>
                      <a:endParaRPr lang="en-US" sz="1500" dirty="0">
                        <a:effectLst/>
                        <a:latin typeface="+mj-lt"/>
                        <a:ea typeface="ＭＳ 明朝"/>
                        <a:cs typeface="Times New Roman"/>
                      </a:endParaRP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District GBV Committee has regular contact together</a:t>
                      </a:r>
                    </a:p>
                    <a:p>
                      <a:pPr marL="342900" marR="0" lvl="0" indent="-342900">
                        <a:spcBef>
                          <a:spcPts val="0"/>
                        </a:spcBef>
                        <a:spcAft>
                          <a:spcPts val="0"/>
                        </a:spcAft>
                        <a:buFont typeface="Arial"/>
                        <a:buChar char="•"/>
                      </a:pPr>
                      <a:r>
                        <a:rPr lang="en-US" sz="1100" dirty="0">
                          <a:effectLst/>
                          <a:latin typeface="+mj-lt"/>
                          <a:ea typeface="ＭＳ 明朝"/>
                          <a:cs typeface="Times New Roman"/>
                        </a:rPr>
                        <a:t>Motivated GBV team</a:t>
                      </a:r>
                    </a:p>
                    <a:p>
                      <a:pPr marL="342900" marR="0" lvl="0" indent="-342900">
                        <a:spcBef>
                          <a:spcPts val="0"/>
                        </a:spcBef>
                        <a:spcAft>
                          <a:spcPts val="0"/>
                        </a:spcAft>
                        <a:buFont typeface="Arial"/>
                        <a:buChar char="•"/>
                      </a:pPr>
                      <a:r>
                        <a:rPr lang="en-US" sz="1100" dirty="0">
                          <a:effectLst/>
                          <a:latin typeface="+mj-lt"/>
                          <a:ea typeface="ＭＳ 明朝"/>
                          <a:cs typeface="Times New Roman"/>
                        </a:rPr>
                        <a:t>CAI is built, team eager to use</a:t>
                      </a:r>
                    </a:p>
                    <a:p>
                      <a:pPr marL="342900" marR="0" lvl="0" indent="-342900">
                        <a:spcBef>
                          <a:spcPts val="0"/>
                        </a:spcBef>
                        <a:spcAft>
                          <a:spcPts val="0"/>
                        </a:spcAft>
                        <a:buFont typeface="Arial"/>
                        <a:buChar char="•"/>
                      </a:pPr>
                      <a:r>
                        <a:rPr lang="en-US" sz="1100" dirty="0">
                          <a:effectLst/>
                          <a:latin typeface="+mj-lt"/>
                          <a:ea typeface="ＭＳ 明朝"/>
                          <a:cs typeface="Times New Roman"/>
                        </a:rPr>
                        <a:t>Same GBV team members respond to cases reported at 7</a:t>
                      </a:r>
                      <a:r>
                        <a:rPr lang="en-US" sz="1100" baseline="30000" dirty="0">
                          <a:effectLst/>
                          <a:latin typeface="+mj-lt"/>
                          <a:ea typeface="ＭＳ 明朝"/>
                          <a:cs typeface="Times New Roman"/>
                        </a:rPr>
                        <a:t>o</a:t>
                      </a:r>
                      <a:r>
                        <a:rPr lang="en-US" sz="1100" dirty="0">
                          <a:effectLst/>
                          <a:latin typeface="+mj-lt"/>
                          <a:ea typeface="ＭＳ 明朝"/>
                          <a:cs typeface="Times New Roman"/>
                        </a:rPr>
                        <a:t> de </a:t>
                      </a:r>
                      <a:r>
                        <a:rPr lang="en-US" sz="1100" dirty="0" err="1">
                          <a:effectLst/>
                          <a:latin typeface="+mj-lt"/>
                          <a:ea typeface="ＭＳ 明朝"/>
                          <a:cs typeface="Times New Roman"/>
                        </a:rPr>
                        <a:t>Abril</a:t>
                      </a:r>
                      <a:r>
                        <a:rPr lang="en-US" sz="1100" dirty="0">
                          <a:effectLst/>
                          <a:latin typeface="+mj-lt"/>
                          <a:ea typeface="ＭＳ 明朝"/>
                          <a:cs typeface="Times New Roman"/>
                        </a:rPr>
                        <a:t> clinic</a:t>
                      </a:r>
                      <a:r>
                        <a:rPr lang="en-US" sz="1100" baseline="0" dirty="0">
                          <a:effectLst/>
                          <a:latin typeface="+mj-lt"/>
                          <a:ea typeface="ＭＳ 明朝"/>
                          <a:cs typeface="Times New Roman"/>
                        </a:rPr>
                        <a:t> &amp;</a:t>
                      </a:r>
                      <a:r>
                        <a:rPr lang="en-US" sz="1100" dirty="0">
                          <a:effectLst/>
                          <a:latin typeface="+mj-lt"/>
                          <a:ea typeface="ＭＳ 明朝"/>
                          <a:cs typeface="Times New Roman"/>
                        </a:rPr>
                        <a:t> hospital  </a:t>
                      </a: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Inconsistent use of </a:t>
                      </a:r>
                      <a:r>
                        <a:rPr lang="en-US" sz="1100" b="0" dirty="0">
                          <a:effectLst/>
                          <a:latin typeface="+mj-lt"/>
                          <a:ea typeface="ＭＳ ゴシック"/>
                          <a:cs typeface="Times New Roman"/>
                        </a:rPr>
                        <a:t>GBV Notification From </a:t>
                      </a:r>
                      <a:r>
                        <a:rPr lang="en-US" sz="1100" dirty="0">
                          <a:effectLst/>
                          <a:latin typeface="+mj-lt"/>
                          <a:ea typeface="ＭＳ 明朝"/>
                          <a:cs typeface="Times New Roman"/>
                        </a:rPr>
                        <a:t>(not using</a:t>
                      </a:r>
                      <a:r>
                        <a:rPr lang="en-US" sz="1100" baseline="0" dirty="0">
                          <a:effectLst/>
                          <a:latin typeface="+mj-lt"/>
                          <a:ea typeface="ＭＳ 明朝"/>
                          <a:cs typeface="Times New Roman"/>
                        </a:rPr>
                        <a:t> for cases other than rape</a:t>
                      </a:r>
                      <a:r>
                        <a:rPr lang="en-US" sz="1100" dirty="0">
                          <a:effectLst/>
                          <a:latin typeface="+mj-lt"/>
                          <a:ea typeface="ＭＳ 明朝"/>
                          <a:cs typeface="Times New Roman"/>
                        </a:rPr>
                        <a:t>, thus missing forms for some recent GBV cases)</a:t>
                      </a:r>
                    </a:p>
                    <a:p>
                      <a:pPr marL="342900" marR="0" lvl="0" indent="-342900">
                        <a:spcBef>
                          <a:spcPts val="0"/>
                        </a:spcBef>
                        <a:spcAft>
                          <a:spcPts val="0"/>
                        </a:spcAft>
                        <a:buFont typeface="Arial"/>
                        <a:buChar char="•"/>
                      </a:pPr>
                      <a:r>
                        <a:rPr lang="en-US" sz="1100" dirty="0">
                          <a:effectLst/>
                          <a:latin typeface="+mj-lt"/>
                          <a:ea typeface="ＭＳ 明朝"/>
                          <a:cs typeface="Times New Roman"/>
                        </a:rPr>
                        <a:t>All forms and GBV documentation is currently </a:t>
                      </a:r>
                      <a:r>
                        <a:rPr lang="en-US" sz="1100" dirty="0" err="1">
                          <a:effectLst/>
                          <a:latin typeface="+mj-lt"/>
                          <a:ea typeface="ＭＳ 明朝"/>
                          <a:cs typeface="Times New Roman"/>
                        </a:rPr>
                        <a:t>arquived</a:t>
                      </a:r>
                      <a:r>
                        <a:rPr lang="en-US" sz="1100" dirty="0">
                          <a:effectLst/>
                          <a:latin typeface="+mj-lt"/>
                          <a:ea typeface="ＭＳ 明朝"/>
                          <a:cs typeface="Times New Roman"/>
                        </a:rPr>
                        <a:t> in one binder at the hospital site (could result in lost forms)</a:t>
                      </a:r>
                    </a:p>
                    <a:p>
                      <a:pPr marL="342900" marR="0" lvl="0" indent="-342900">
                        <a:spcBef>
                          <a:spcPts val="0"/>
                        </a:spcBef>
                        <a:spcAft>
                          <a:spcPts val="0"/>
                        </a:spcAft>
                        <a:buFont typeface="Arial"/>
                        <a:buChar char="•"/>
                      </a:pPr>
                      <a:r>
                        <a:rPr lang="en-US" sz="1100" dirty="0">
                          <a:effectLst/>
                          <a:latin typeface="+mj-lt"/>
                          <a:ea typeface="ＭＳ 明朝"/>
                          <a:cs typeface="Times New Roman"/>
                        </a:rPr>
                        <a:t>CAI still requires some final construction, but awaiting “materials and equipment,” unsure opening date</a:t>
                      </a:r>
                    </a:p>
                    <a:p>
                      <a:pPr marL="342900" marR="0" lvl="0" indent="-342900">
                        <a:spcBef>
                          <a:spcPts val="0"/>
                        </a:spcBef>
                        <a:spcAft>
                          <a:spcPts val="0"/>
                        </a:spcAft>
                        <a:buFont typeface="Arial"/>
                        <a:buChar char="•"/>
                      </a:pPr>
                      <a:r>
                        <a:rPr lang="en-US" sz="1100" dirty="0">
                          <a:effectLst/>
                          <a:latin typeface="+mj-lt"/>
                          <a:ea typeface="ＭＳ 明朝"/>
                          <a:cs typeface="Times New Roman"/>
                        </a:rPr>
                        <a:t>No system for follow-up in community if patient doesn’t return</a:t>
                      </a:r>
                    </a:p>
                  </a:txBody>
                  <a:tcPr marL="58783" marR="58783" marT="0" marB="0"/>
                </a:tc>
                <a:tc>
                  <a:txBody>
                    <a:bodyPr/>
                    <a:lstStyle/>
                    <a:p>
                      <a:pPr marL="342900" marR="0" lvl="0" indent="-342900">
                        <a:spcBef>
                          <a:spcPts val="0"/>
                        </a:spcBef>
                        <a:spcAft>
                          <a:spcPts val="0"/>
                        </a:spcAft>
                        <a:buFont typeface="Arial"/>
                        <a:buChar char="•"/>
                      </a:pPr>
                      <a:r>
                        <a:rPr lang="en-US" sz="1100" dirty="0">
                          <a:effectLst/>
                          <a:latin typeface="+mj-lt"/>
                          <a:ea typeface="ＭＳ 明朝"/>
                          <a:cs typeface="Times New Roman"/>
                        </a:rPr>
                        <a:t>Team needs training re: GBV forms</a:t>
                      </a:r>
                    </a:p>
                    <a:p>
                      <a:pPr marL="342900" marR="0" lvl="0" indent="-342900">
                        <a:spcBef>
                          <a:spcPts val="0"/>
                        </a:spcBef>
                        <a:spcAft>
                          <a:spcPts val="0"/>
                        </a:spcAft>
                        <a:buFont typeface="Arial"/>
                        <a:buChar char="•"/>
                      </a:pPr>
                      <a:r>
                        <a:rPr lang="en-US" sz="1100" dirty="0">
                          <a:effectLst/>
                          <a:latin typeface="+mj-lt"/>
                          <a:ea typeface="ＭＳ 明朝"/>
                          <a:cs typeface="Times New Roman"/>
                        </a:rPr>
                        <a:t>Need to work with CAI partners to encourage completion of building so space can be utilized as intended</a:t>
                      </a:r>
                    </a:p>
                    <a:p>
                      <a:pPr marL="342900" marR="0" lvl="0" indent="-342900">
                        <a:spcBef>
                          <a:spcPts val="0"/>
                        </a:spcBef>
                        <a:spcAft>
                          <a:spcPts val="0"/>
                        </a:spcAft>
                        <a:buFont typeface="Arial"/>
                        <a:buChar char="•"/>
                      </a:pPr>
                      <a:r>
                        <a:rPr lang="en-US" sz="1100" dirty="0">
                          <a:effectLst/>
                          <a:latin typeface="+mj-lt"/>
                          <a:ea typeface="ＭＳ 明朝"/>
                          <a:cs typeface="Times New Roman"/>
                        </a:rPr>
                        <a:t>GBV team eager to include community leaders in trainings Initiate GBV Committee meetings</a:t>
                      </a:r>
                    </a:p>
                  </a:txBody>
                  <a:tcPr marL="58783" marR="58783" marT="0" marB="0"/>
                </a:tc>
                <a:extLst>
                  <a:ext uri="{0D108BD9-81ED-4DB2-BD59-A6C34878D82A}">
                    <a16:rowId xmlns:a16="http://schemas.microsoft.com/office/drawing/2014/main" val="10010"/>
                  </a:ext>
                </a:extLst>
              </a:tr>
            </a:tbl>
          </a:graphicData>
        </a:graphic>
      </p:graphicFrame>
      <p:sp>
        <p:nvSpPr>
          <p:cNvPr id="34" name="TextBox 33"/>
          <p:cNvSpPr txBox="1"/>
          <p:nvPr/>
        </p:nvSpPr>
        <p:spPr>
          <a:xfrm>
            <a:off x="22656800" y="6027131"/>
            <a:ext cx="9353695" cy="1092068"/>
          </a:xfrm>
          <a:prstGeom prst="rect">
            <a:avLst/>
          </a:prstGeom>
          <a:noFill/>
        </p:spPr>
        <p:txBody>
          <a:bodyPr wrap="square" lIns="75667" tIns="37833" rIns="75667" bIns="37833" rtlCol="0">
            <a:spAutoFit/>
          </a:bodyPr>
          <a:lstStyle/>
          <a:p>
            <a:pPr algn="ctr"/>
            <a:r>
              <a:rPr lang="en-US" sz="3300" b="1" dirty="0">
                <a:solidFill>
                  <a:srgbClr val="000000"/>
                </a:solidFill>
              </a:rPr>
              <a:t>Description of Findings and Suggestions Based on Initial GBV Site Observations</a:t>
            </a:r>
          </a:p>
        </p:txBody>
      </p:sp>
      <p:sp>
        <p:nvSpPr>
          <p:cNvPr id="25" name="TextBox 24"/>
          <p:cNvSpPr txBox="1"/>
          <p:nvPr/>
        </p:nvSpPr>
        <p:spPr>
          <a:xfrm>
            <a:off x="711638" y="21467463"/>
            <a:ext cx="10318160" cy="5093163"/>
          </a:xfrm>
          <a:prstGeom prst="rect">
            <a:avLst/>
          </a:prstGeom>
          <a:noFill/>
        </p:spPr>
        <p:txBody>
          <a:bodyPr wrap="square" lIns="75667" tIns="37833" rIns="75667" bIns="37833" rtlCol="0">
            <a:spAutoFit/>
          </a:bodyPr>
          <a:lstStyle/>
          <a:p>
            <a:r>
              <a:rPr lang="en-US" sz="4000" b="1" dirty="0"/>
              <a:t>Methods</a:t>
            </a:r>
          </a:p>
          <a:p>
            <a:pPr algn="just"/>
            <a:r>
              <a:rPr lang="en-US" sz="2600" dirty="0"/>
              <a:t>Referencing training resources produced by FGH, Mozambique MoH, CDC, and other agencies implementing GBV services, with adaptations based on FGH program needs, our team developed a GBV Site Visit Assessment Tool focusing on the (above) priority areas of GBV care.</a:t>
            </a:r>
            <a:r>
              <a:rPr lang="en-US" sz="2600" i="1" dirty="0"/>
              <a:t> </a:t>
            </a:r>
            <a:r>
              <a:rPr lang="en-US" sz="2600" dirty="0"/>
              <a:t>Using the new tool, our team made visits in June and July 2015 to twelve of the FGH-supported district headquarters HF to conduct baseline assessments to better understand the current status of GBV clinical response and service utilization in these communities. At each site, our team explained the evaluation to district health officials and FGH leadership, met with members of the clinics’ GBV response teams, and conducted detailed assessments through informal interviews and observational surveys. </a:t>
            </a:r>
            <a:endParaRPr lang="en-US" sz="2500" dirty="0"/>
          </a:p>
        </p:txBody>
      </p:sp>
      <p:sp>
        <p:nvSpPr>
          <p:cNvPr id="28" name="Rectangle 27"/>
          <p:cNvSpPr/>
          <p:nvPr/>
        </p:nvSpPr>
        <p:spPr>
          <a:xfrm>
            <a:off x="12042208" y="6433312"/>
            <a:ext cx="9467965" cy="384181"/>
          </a:xfrm>
          <a:prstGeom prst="rect">
            <a:avLst/>
          </a:prstGeom>
        </p:spPr>
        <p:txBody>
          <a:bodyPr wrap="square" lIns="75667" tIns="37833" rIns="75667" bIns="37833">
            <a:spAutoFit/>
          </a:bodyPr>
          <a:lstStyle/>
          <a:p>
            <a:pPr algn="ctr"/>
            <a:endParaRPr lang="en-US" sz="2000" dirty="0"/>
          </a:p>
        </p:txBody>
      </p:sp>
      <p:pic>
        <p:nvPicPr>
          <p:cNvPr id="12" name="Picture 11" descr="MdC_6:3_with all VBG team.JPG"/>
          <p:cNvPicPr>
            <a:picLocks noChangeAspect="1"/>
          </p:cNvPicPr>
          <p:nvPr/>
        </p:nvPicPr>
        <p:blipFill>
          <a:blip r:embed="rId2">
            <a:extLst>
              <a:ext uri="{BEBA8EAE-BF5A-486C-A8C5-ECC9F3942E4B}">
                <a14:imgProps xmlns:a14="http://schemas.microsoft.com/office/drawing/2010/main">
                  <a14:imgLayer r:embed="rId3">
                    <a14:imgEffect>
                      <a14:brightnessContrast bright="43000"/>
                    </a14:imgEffect>
                  </a14:imgLayer>
                </a14:imgProps>
              </a:ext>
              <a:ext uri="{28A0092B-C50C-407E-A947-70E740481C1C}">
                <a14:useLocalDpi xmlns:a14="http://schemas.microsoft.com/office/drawing/2010/main" val="0"/>
              </a:ext>
            </a:extLst>
          </a:blip>
          <a:stretch>
            <a:fillRect/>
          </a:stretch>
        </p:blipFill>
        <p:spPr>
          <a:xfrm>
            <a:off x="12479361" y="26387045"/>
            <a:ext cx="6653027" cy="5307189"/>
          </a:xfrm>
          <a:prstGeom prst="rect">
            <a:avLst/>
          </a:prstGeom>
          <a:ln w="12700">
            <a:solidFill>
              <a:schemeClr val="tx1"/>
            </a:solidFill>
          </a:ln>
        </p:spPr>
      </p:pic>
      <p:sp>
        <p:nvSpPr>
          <p:cNvPr id="32" name="Rectangle 31"/>
          <p:cNvSpPr/>
          <p:nvPr/>
        </p:nvSpPr>
        <p:spPr>
          <a:xfrm>
            <a:off x="19345583" y="28284439"/>
            <a:ext cx="2127555" cy="2846394"/>
          </a:xfrm>
          <a:prstGeom prst="rect">
            <a:avLst/>
          </a:prstGeom>
        </p:spPr>
        <p:txBody>
          <a:bodyPr wrap="square" lIns="75667" tIns="37833" rIns="75667" bIns="37833">
            <a:spAutoFit/>
          </a:bodyPr>
          <a:lstStyle/>
          <a:p>
            <a:r>
              <a:rPr lang="en-US" sz="2000" dirty="0"/>
              <a:t>With members of the GBV response team at </a:t>
            </a:r>
            <a:r>
              <a:rPr lang="en-US" sz="2000" dirty="0" err="1"/>
              <a:t>Maganja</a:t>
            </a:r>
            <a:r>
              <a:rPr lang="en-US" sz="2000" dirty="0"/>
              <a:t> da Costa headquarters hospital site on a baseline assessment site visit June 3, 2015. </a:t>
            </a:r>
          </a:p>
        </p:txBody>
      </p:sp>
      <p:pic>
        <p:nvPicPr>
          <p:cNvPr id="15" name="Picture 14" descr="Pebane CAI.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943" y="27176701"/>
            <a:ext cx="6577803" cy="4604462"/>
          </a:xfrm>
          <a:prstGeom prst="rect">
            <a:avLst/>
          </a:prstGeom>
          <a:ln w="12700">
            <a:solidFill>
              <a:schemeClr val="tx1"/>
            </a:solidFill>
          </a:ln>
        </p:spPr>
      </p:pic>
      <p:sp>
        <p:nvSpPr>
          <p:cNvPr id="35" name="Rectangle 34"/>
          <p:cNvSpPr/>
          <p:nvPr/>
        </p:nvSpPr>
        <p:spPr>
          <a:xfrm>
            <a:off x="7784559" y="27575090"/>
            <a:ext cx="3200619" cy="4077500"/>
          </a:xfrm>
          <a:prstGeom prst="rect">
            <a:avLst/>
          </a:prstGeom>
        </p:spPr>
        <p:txBody>
          <a:bodyPr wrap="square" lIns="75667" tIns="37833" rIns="75667" bIns="37833">
            <a:spAutoFit/>
          </a:bodyPr>
          <a:lstStyle/>
          <a:p>
            <a:r>
              <a:rPr lang="en-US" sz="2000" dirty="0"/>
              <a:t>Visit to the GBV Integrated Services Center (C.A.I.) in </a:t>
            </a:r>
            <a:r>
              <a:rPr lang="en-US" sz="2000" dirty="0" err="1"/>
              <a:t>Pebane</a:t>
            </a:r>
            <a:r>
              <a:rPr lang="en-US" sz="2000" dirty="0"/>
              <a:t> district headquarters on June 30, 2015 during baseline assessment site visit. The C.A.I. aims to provide a “One-Stop Model” for comprehensive GBV care and services, including medical, psychological, legal, and social welfare. This C.A.I. is one of the only sites of its kind in Zambézia Province.</a:t>
            </a:r>
          </a:p>
        </p:txBody>
      </p:sp>
      <p:pic>
        <p:nvPicPr>
          <p:cNvPr id="2" name="Picture 1" descr="Macuse_6:1_with all US team.JPG"/>
          <p:cNvPicPr>
            <a:picLocks noChangeAspect="1"/>
          </p:cNvPicPr>
          <p:nvPr/>
        </p:nvPicPr>
        <p:blipFill>
          <a:blip r:embed="rId5">
            <a:extLst>
              <a:ext uri="{BEBA8EAE-BF5A-486C-A8C5-ECC9F3942E4B}">
                <a14:imgProps xmlns:a14="http://schemas.microsoft.com/office/drawing/2010/main">
                  <a14:imgLayer r:embed="rId6">
                    <a14:imgEffect>
                      <a14:brightnessContrast bright="41000"/>
                    </a14:imgEffect>
                  </a14:imgLayer>
                </a14:imgProps>
              </a:ext>
              <a:ext uri="{28A0092B-C50C-407E-A947-70E740481C1C}">
                <a14:useLocalDpi xmlns:a14="http://schemas.microsoft.com/office/drawing/2010/main" val="0"/>
              </a:ext>
            </a:extLst>
          </a:blip>
          <a:stretch>
            <a:fillRect/>
          </a:stretch>
        </p:blipFill>
        <p:spPr>
          <a:xfrm>
            <a:off x="12650538" y="6027131"/>
            <a:ext cx="8056785" cy="5520265"/>
          </a:xfrm>
          <a:prstGeom prst="rect">
            <a:avLst/>
          </a:prstGeom>
          <a:ln w="12700">
            <a:solidFill>
              <a:schemeClr val="tx1"/>
            </a:solidFill>
          </a:ln>
        </p:spPr>
      </p:pic>
      <p:pic>
        <p:nvPicPr>
          <p:cNvPr id="27" name="Picture 26" descr="cid:3A29EC50-782E-4569-805F-5EBA03AB8850@fgh.org.mz">
            <a:extLst>
              <a:ext uri="{FF2B5EF4-FFF2-40B4-BE49-F238E27FC236}">
                <a16:creationId xmlns:a16="http://schemas.microsoft.com/office/drawing/2014/main" id="{75AA3E81-B262-4849-B888-50BDF950A774}"/>
              </a:ext>
            </a:extLst>
          </p:cNvPr>
          <p:cNvPicPr>
            <a:picLocks noChangeAspect="1"/>
          </p:cNvPicPr>
          <p:nvPr/>
        </p:nvPicPr>
        <p:blipFill>
          <a:blip r:embed="rId7" r:link="rId8" cstate="print">
            <a:extLst>
              <a:ext uri="{28A0092B-C50C-407E-A947-70E740481C1C}">
                <a14:useLocalDpi xmlns:a14="http://schemas.microsoft.com/office/drawing/2010/main" val="0"/>
              </a:ext>
            </a:extLst>
          </a:blip>
          <a:stretch>
            <a:fillRect/>
          </a:stretch>
        </p:blipFill>
        <p:spPr bwMode="auto">
          <a:xfrm>
            <a:off x="29446933" y="554222"/>
            <a:ext cx="2862427" cy="1226372"/>
          </a:xfrm>
          <a:prstGeom prst="rect">
            <a:avLst/>
          </a:prstGeom>
          <a:noFill/>
          <a:ln>
            <a:noFill/>
          </a:ln>
        </p:spPr>
      </p:pic>
      <p:pic>
        <p:nvPicPr>
          <p:cNvPr id="30" name="Picture 29">
            <a:extLst>
              <a:ext uri="{FF2B5EF4-FFF2-40B4-BE49-F238E27FC236}">
                <a16:creationId xmlns:a16="http://schemas.microsoft.com/office/drawing/2014/main" id="{F1B866A8-4714-4958-9B20-EFFBC432C4F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9197" y="440955"/>
            <a:ext cx="4680407" cy="1392563"/>
          </a:xfrm>
          <a:prstGeom prst="rect">
            <a:avLst/>
          </a:prstGeom>
        </p:spPr>
      </p:pic>
    </p:spTree>
    <p:extLst>
      <p:ext uri="{BB962C8B-B14F-4D97-AF65-F5344CB8AC3E}">
        <p14:creationId xmlns:p14="http://schemas.microsoft.com/office/powerpoint/2010/main" val="33908955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3198</TotalTime>
  <Words>2934</Words>
  <Application>Microsoft Office PowerPoint</Application>
  <PresentationFormat>Custom</PresentationFormat>
  <Paragraphs>194</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Outcomes and collaboration among alumni of the NIH Fogarty  International Clinical Research Program: results from a 2013 impact evaluation</dc:title>
  <dc:creator>Erin Graves</dc:creator>
  <cp:lastModifiedBy>Graves, Erin R</cp:lastModifiedBy>
  <cp:revision>94</cp:revision>
  <dcterms:created xsi:type="dcterms:W3CDTF">2015-03-11T15:13:51Z</dcterms:created>
  <dcterms:modified xsi:type="dcterms:W3CDTF">2020-04-09T19:29:58Z</dcterms:modified>
</cp:coreProperties>
</file>