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31"/>
  </p:notesMasterIdLst>
  <p:sldIdLst>
    <p:sldId id="257" r:id="rId2"/>
    <p:sldId id="303" r:id="rId3"/>
    <p:sldId id="304" r:id="rId4"/>
    <p:sldId id="305" r:id="rId5"/>
    <p:sldId id="306" r:id="rId6"/>
    <p:sldId id="262" r:id="rId7"/>
    <p:sldId id="263" r:id="rId8"/>
    <p:sldId id="264" r:id="rId9"/>
    <p:sldId id="265" r:id="rId10"/>
    <p:sldId id="285" r:id="rId11"/>
    <p:sldId id="267" r:id="rId12"/>
    <p:sldId id="268" r:id="rId13"/>
    <p:sldId id="286"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30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5" autoAdjust="0"/>
    <p:restoredTop sz="89430" autoAdjust="0"/>
  </p:normalViewPr>
  <p:slideViewPr>
    <p:cSldViewPr snapToGrid="0">
      <p:cViewPr>
        <p:scale>
          <a:sx n="60" d="100"/>
          <a:sy n="60" d="100"/>
        </p:scale>
        <p:origin x="894" y="270"/>
      </p:cViewPr>
      <p:guideLst/>
    </p:cSldViewPr>
  </p:slideViewPr>
  <p:notesTextViewPr>
    <p:cViewPr>
      <p:scale>
        <a:sx n="1" d="1"/>
        <a:sy n="1" d="1"/>
      </p:scale>
      <p:origin x="0" y="0"/>
    </p:cViewPr>
  </p:notesTextViewPr>
  <p:sorterViewPr>
    <p:cViewPr>
      <p:scale>
        <a:sx n="100" d="100"/>
        <a:sy n="100" d="100"/>
      </p:scale>
      <p:origin x="0" y="-7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23F5A-7572-4249-BF94-BDCB9C745F6E}" type="doc">
      <dgm:prSet loTypeId="urn:microsoft.com/office/officeart/2005/8/layout/lProcess2" loCatId="list" qsTypeId="urn:microsoft.com/office/officeart/2005/8/quickstyle/3d3" qsCatId="3D" csTypeId="urn:microsoft.com/office/officeart/2005/8/colors/colorful5" csCatId="colorful" phldr="1"/>
      <dgm:spPr/>
      <dgm:t>
        <a:bodyPr/>
        <a:lstStyle/>
        <a:p>
          <a:endParaRPr lang="en-GB"/>
        </a:p>
      </dgm:t>
    </dgm:pt>
    <dgm:pt modelId="{F6ADDAFD-FC9F-46BB-B997-7374B7090924}">
      <dgm:prSet custT="1"/>
      <dgm:spPr/>
      <dgm:t>
        <a:bodyPr/>
        <a:lstStyle/>
        <a:p>
          <a:pPr rtl="0"/>
          <a:r>
            <a:rPr lang="en-GB" sz="4000" b="1" dirty="0" smtClean="0"/>
            <a:t>Proposal Criteria</a:t>
          </a:r>
          <a:endParaRPr lang="en-GB" sz="4000" b="1" dirty="0"/>
        </a:p>
      </dgm:t>
    </dgm:pt>
    <dgm:pt modelId="{2C16E012-074E-449C-8B50-D5E3BA318917}" type="sibTrans" cxnId="{E7E92F91-0A12-475B-B750-0E94F674C941}">
      <dgm:prSet/>
      <dgm:spPr/>
      <dgm:t>
        <a:bodyPr/>
        <a:lstStyle/>
        <a:p>
          <a:endParaRPr lang="en-GB"/>
        </a:p>
      </dgm:t>
    </dgm:pt>
    <dgm:pt modelId="{ECBD2D4A-63A2-43CE-88D5-DB61B818FF66}" type="parTrans" cxnId="{E7E92F91-0A12-475B-B750-0E94F674C941}">
      <dgm:prSet/>
      <dgm:spPr/>
      <dgm:t>
        <a:bodyPr/>
        <a:lstStyle/>
        <a:p>
          <a:endParaRPr lang="en-GB"/>
        </a:p>
      </dgm:t>
    </dgm:pt>
    <dgm:pt modelId="{94EC155E-393B-477B-8878-01904B8BE7A2}">
      <dgm:prSet custT="1"/>
      <dgm:spPr/>
      <dgm:t>
        <a:bodyPr/>
        <a:lstStyle/>
        <a:p>
          <a:pPr algn="l"/>
          <a:r>
            <a:rPr lang="en-GB" sz="2800" dirty="0" smtClean="0"/>
            <a:t>    </a:t>
          </a:r>
          <a:r>
            <a:rPr lang="en-GB" sz="2800" b="1" dirty="0" smtClean="0"/>
            <a:t>S</a:t>
          </a:r>
          <a:r>
            <a:rPr lang="en-GB" sz="2800" dirty="0" smtClean="0"/>
            <a:t>pecific</a:t>
          </a:r>
          <a:endParaRPr lang="en-GB" sz="2800" dirty="0"/>
        </a:p>
      </dgm:t>
    </dgm:pt>
    <dgm:pt modelId="{04C0393C-6C81-4304-87C6-8BBA26260F40}" type="parTrans" cxnId="{94BA8DD5-E41C-4327-A1E3-9ADF1B9252D4}">
      <dgm:prSet/>
      <dgm:spPr/>
      <dgm:t>
        <a:bodyPr/>
        <a:lstStyle/>
        <a:p>
          <a:endParaRPr lang="en-GB"/>
        </a:p>
      </dgm:t>
    </dgm:pt>
    <dgm:pt modelId="{3A8EC0DE-077E-4E2F-A8D9-02832BA9608C}" type="sibTrans" cxnId="{94BA8DD5-E41C-4327-A1E3-9ADF1B9252D4}">
      <dgm:prSet/>
      <dgm:spPr/>
      <dgm:t>
        <a:bodyPr/>
        <a:lstStyle/>
        <a:p>
          <a:endParaRPr lang="en-GB"/>
        </a:p>
      </dgm:t>
    </dgm:pt>
    <dgm:pt modelId="{04303424-C2DF-4E4F-942E-DE752B789CC4}">
      <dgm:prSet custT="1"/>
      <dgm:spPr/>
      <dgm:t>
        <a:bodyPr/>
        <a:lstStyle/>
        <a:p>
          <a:pPr algn="l"/>
          <a:r>
            <a:rPr lang="en-GB" sz="2800" dirty="0" smtClean="0"/>
            <a:t>    </a:t>
          </a:r>
          <a:r>
            <a:rPr lang="en-GB" sz="2800" b="1" dirty="0" smtClean="0"/>
            <a:t>M</a:t>
          </a:r>
          <a:r>
            <a:rPr lang="en-GB" sz="2800" dirty="0" smtClean="0"/>
            <a:t>easurable</a:t>
          </a:r>
          <a:endParaRPr lang="en-GB" sz="2800" dirty="0"/>
        </a:p>
      </dgm:t>
    </dgm:pt>
    <dgm:pt modelId="{DE11DC1E-05D7-47CC-8C39-D91C05A59F30}" type="parTrans" cxnId="{F922B723-C32C-4A0B-A43C-A05F83775B5B}">
      <dgm:prSet/>
      <dgm:spPr/>
      <dgm:t>
        <a:bodyPr/>
        <a:lstStyle/>
        <a:p>
          <a:endParaRPr lang="en-GB"/>
        </a:p>
      </dgm:t>
    </dgm:pt>
    <dgm:pt modelId="{475BD7FC-5CBD-4712-8F91-85C8D28B3901}" type="sibTrans" cxnId="{F922B723-C32C-4A0B-A43C-A05F83775B5B}">
      <dgm:prSet/>
      <dgm:spPr/>
      <dgm:t>
        <a:bodyPr/>
        <a:lstStyle/>
        <a:p>
          <a:endParaRPr lang="en-GB"/>
        </a:p>
      </dgm:t>
    </dgm:pt>
    <dgm:pt modelId="{CF4EEBBC-6747-49B3-A52A-081E99CD031C}">
      <dgm:prSet custT="1"/>
      <dgm:spPr/>
      <dgm:t>
        <a:bodyPr/>
        <a:lstStyle/>
        <a:p>
          <a:pPr algn="l"/>
          <a:r>
            <a:rPr lang="en-GB" sz="2800" dirty="0" smtClean="0"/>
            <a:t>    </a:t>
          </a:r>
          <a:r>
            <a:rPr lang="en-GB" sz="2800" b="1" dirty="0" smtClean="0"/>
            <a:t>A</a:t>
          </a:r>
          <a:r>
            <a:rPr lang="en-GB" sz="2800" dirty="0" smtClean="0"/>
            <a:t>chievable</a:t>
          </a:r>
          <a:endParaRPr lang="en-GB" sz="2800" dirty="0"/>
        </a:p>
      </dgm:t>
    </dgm:pt>
    <dgm:pt modelId="{E45D569B-2320-4FFA-9CF4-2E5561D57D57}" type="parTrans" cxnId="{35494C23-9CA2-4AC3-8B57-62DE3D8DBF44}">
      <dgm:prSet/>
      <dgm:spPr/>
      <dgm:t>
        <a:bodyPr/>
        <a:lstStyle/>
        <a:p>
          <a:endParaRPr lang="en-GB"/>
        </a:p>
      </dgm:t>
    </dgm:pt>
    <dgm:pt modelId="{AD0861B0-20C3-4041-8B89-BD6F95244F90}" type="sibTrans" cxnId="{35494C23-9CA2-4AC3-8B57-62DE3D8DBF44}">
      <dgm:prSet/>
      <dgm:spPr/>
      <dgm:t>
        <a:bodyPr/>
        <a:lstStyle/>
        <a:p>
          <a:endParaRPr lang="en-GB"/>
        </a:p>
      </dgm:t>
    </dgm:pt>
    <dgm:pt modelId="{1CC4B934-7116-46E9-B6CA-39FD73F8C858}">
      <dgm:prSet custT="1"/>
      <dgm:spPr/>
      <dgm:t>
        <a:bodyPr/>
        <a:lstStyle/>
        <a:p>
          <a:pPr algn="l"/>
          <a:r>
            <a:rPr lang="en-GB" sz="2800" dirty="0" smtClean="0"/>
            <a:t>    </a:t>
          </a:r>
          <a:r>
            <a:rPr lang="en-GB" sz="2800" b="1" dirty="0" smtClean="0"/>
            <a:t>R</a:t>
          </a:r>
          <a:r>
            <a:rPr lang="en-GB" sz="2800" dirty="0" smtClean="0"/>
            <a:t>elevant</a:t>
          </a:r>
          <a:endParaRPr lang="en-GB" sz="2800" dirty="0"/>
        </a:p>
      </dgm:t>
    </dgm:pt>
    <dgm:pt modelId="{E019274E-9431-41AB-812E-1865BB4B7BF8}" type="parTrans" cxnId="{8B42641D-DFFF-4391-9DF4-907743DB12F7}">
      <dgm:prSet/>
      <dgm:spPr/>
      <dgm:t>
        <a:bodyPr/>
        <a:lstStyle/>
        <a:p>
          <a:endParaRPr lang="en-GB"/>
        </a:p>
      </dgm:t>
    </dgm:pt>
    <dgm:pt modelId="{69FBB12E-7932-4C87-9933-6FD8644F63C1}" type="sibTrans" cxnId="{8B42641D-DFFF-4391-9DF4-907743DB12F7}">
      <dgm:prSet/>
      <dgm:spPr/>
      <dgm:t>
        <a:bodyPr/>
        <a:lstStyle/>
        <a:p>
          <a:endParaRPr lang="en-GB"/>
        </a:p>
      </dgm:t>
    </dgm:pt>
    <dgm:pt modelId="{2251419D-C09B-4521-9250-5C2B31114AA0}">
      <dgm:prSet custT="1"/>
      <dgm:spPr/>
      <dgm:t>
        <a:bodyPr/>
        <a:lstStyle/>
        <a:p>
          <a:pPr algn="l"/>
          <a:r>
            <a:rPr lang="en-GB" sz="2800" dirty="0" smtClean="0"/>
            <a:t>    </a:t>
          </a:r>
          <a:r>
            <a:rPr lang="en-GB" sz="2800" b="1" dirty="0" smtClean="0"/>
            <a:t>T</a:t>
          </a:r>
          <a:r>
            <a:rPr lang="en-GB" sz="2800" dirty="0" smtClean="0"/>
            <a:t>imely</a:t>
          </a:r>
          <a:endParaRPr lang="en-GB" sz="2800" dirty="0"/>
        </a:p>
      </dgm:t>
    </dgm:pt>
    <dgm:pt modelId="{F1175B03-AF81-45C4-A1AF-922EB70F9ECB}" type="parTrans" cxnId="{1AA1C701-D1C1-4956-8F62-1CC2235E0631}">
      <dgm:prSet/>
      <dgm:spPr/>
      <dgm:t>
        <a:bodyPr/>
        <a:lstStyle/>
        <a:p>
          <a:endParaRPr lang="en-GB"/>
        </a:p>
      </dgm:t>
    </dgm:pt>
    <dgm:pt modelId="{B44C433E-B6CD-4FC9-A351-BE5D91C1CA49}" type="sibTrans" cxnId="{1AA1C701-D1C1-4956-8F62-1CC2235E0631}">
      <dgm:prSet/>
      <dgm:spPr/>
      <dgm:t>
        <a:bodyPr/>
        <a:lstStyle/>
        <a:p>
          <a:endParaRPr lang="en-GB"/>
        </a:p>
      </dgm:t>
    </dgm:pt>
    <dgm:pt modelId="{4C4192A9-F399-481E-8408-320653A3739E}" type="pres">
      <dgm:prSet presAssocID="{17823F5A-7572-4249-BF94-BDCB9C745F6E}" presName="theList" presStyleCnt="0">
        <dgm:presLayoutVars>
          <dgm:dir/>
          <dgm:animLvl val="lvl"/>
          <dgm:resizeHandles val="exact"/>
        </dgm:presLayoutVars>
      </dgm:prSet>
      <dgm:spPr/>
      <dgm:t>
        <a:bodyPr/>
        <a:lstStyle/>
        <a:p>
          <a:endParaRPr lang="en-GB"/>
        </a:p>
      </dgm:t>
    </dgm:pt>
    <dgm:pt modelId="{1B25CFA2-D676-4FFC-9862-E4E2A0CC9F9B}" type="pres">
      <dgm:prSet presAssocID="{F6ADDAFD-FC9F-46BB-B997-7374B7090924}" presName="compNode" presStyleCnt="0"/>
      <dgm:spPr/>
    </dgm:pt>
    <dgm:pt modelId="{EC448B86-4A0C-4D14-A534-E3D74BB20CDA}" type="pres">
      <dgm:prSet presAssocID="{F6ADDAFD-FC9F-46BB-B997-7374B7090924}" presName="aNode" presStyleLbl="bgShp" presStyleIdx="0" presStyleCnt="1" custLinFactNeighborX="451"/>
      <dgm:spPr/>
      <dgm:t>
        <a:bodyPr/>
        <a:lstStyle/>
        <a:p>
          <a:endParaRPr lang="en-GB"/>
        </a:p>
      </dgm:t>
    </dgm:pt>
    <dgm:pt modelId="{E616597B-5DDC-4F25-B85B-F395C0074547}" type="pres">
      <dgm:prSet presAssocID="{F6ADDAFD-FC9F-46BB-B997-7374B7090924}" presName="textNode" presStyleLbl="bgShp" presStyleIdx="0" presStyleCnt="1"/>
      <dgm:spPr/>
      <dgm:t>
        <a:bodyPr/>
        <a:lstStyle/>
        <a:p>
          <a:endParaRPr lang="en-GB"/>
        </a:p>
      </dgm:t>
    </dgm:pt>
    <dgm:pt modelId="{D5835201-0F24-4214-8852-4A9AB8D58DCB}" type="pres">
      <dgm:prSet presAssocID="{F6ADDAFD-FC9F-46BB-B997-7374B7090924}" presName="compChildNode" presStyleCnt="0"/>
      <dgm:spPr/>
    </dgm:pt>
    <dgm:pt modelId="{99CFC3F8-8176-47E4-8401-5526305D0ADE}" type="pres">
      <dgm:prSet presAssocID="{F6ADDAFD-FC9F-46BB-B997-7374B7090924}" presName="theInnerList" presStyleCnt="0"/>
      <dgm:spPr/>
    </dgm:pt>
    <dgm:pt modelId="{4D68C6B8-8B23-493B-B06F-86A2033D2316}" type="pres">
      <dgm:prSet presAssocID="{94EC155E-393B-477B-8878-01904B8BE7A2}" presName="childNode" presStyleLbl="node1" presStyleIdx="0" presStyleCnt="5" custLinFactNeighborY="30092">
        <dgm:presLayoutVars>
          <dgm:bulletEnabled val="1"/>
        </dgm:presLayoutVars>
      </dgm:prSet>
      <dgm:spPr/>
      <dgm:t>
        <a:bodyPr/>
        <a:lstStyle/>
        <a:p>
          <a:endParaRPr lang="en-GB"/>
        </a:p>
      </dgm:t>
    </dgm:pt>
    <dgm:pt modelId="{0C73F3B7-5CBE-46C0-9EFB-4D981B75D6B3}" type="pres">
      <dgm:prSet presAssocID="{94EC155E-393B-477B-8878-01904B8BE7A2}" presName="aSpace2" presStyleCnt="0"/>
      <dgm:spPr/>
    </dgm:pt>
    <dgm:pt modelId="{32ADC4DE-D32A-44F6-B741-31F1A874B83D}" type="pres">
      <dgm:prSet presAssocID="{04303424-C2DF-4E4F-942E-DE752B789CC4}" presName="childNode" presStyleLbl="node1" presStyleIdx="1" presStyleCnt="5">
        <dgm:presLayoutVars>
          <dgm:bulletEnabled val="1"/>
        </dgm:presLayoutVars>
      </dgm:prSet>
      <dgm:spPr/>
      <dgm:t>
        <a:bodyPr/>
        <a:lstStyle/>
        <a:p>
          <a:endParaRPr lang="en-GB"/>
        </a:p>
      </dgm:t>
    </dgm:pt>
    <dgm:pt modelId="{CB3DED19-FD70-4DE6-9D5F-48DCBC4A4CDE}" type="pres">
      <dgm:prSet presAssocID="{04303424-C2DF-4E4F-942E-DE752B789CC4}" presName="aSpace2" presStyleCnt="0"/>
      <dgm:spPr/>
    </dgm:pt>
    <dgm:pt modelId="{DC4B3714-DCE4-4A02-8507-532586228510}" type="pres">
      <dgm:prSet presAssocID="{CF4EEBBC-6747-49B3-A52A-081E99CD031C}" presName="childNode" presStyleLbl="node1" presStyleIdx="2" presStyleCnt="5">
        <dgm:presLayoutVars>
          <dgm:bulletEnabled val="1"/>
        </dgm:presLayoutVars>
      </dgm:prSet>
      <dgm:spPr/>
      <dgm:t>
        <a:bodyPr/>
        <a:lstStyle/>
        <a:p>
          <a:endParaRPr lang="en-GB"/>
        </a:p>
      </dgm:t>
    </dgm:pt>
    <dgm:pt modelId="{597BDD48-693A-4559-A266-F7E25634582E}" type="pres">
      <dgm:prSet presAssocID="{CF4EEBBC-6747-49B3-A52A-081E99CD031C}" presName="aSpace2" presStyleCnt="0"/>
      <dgm:spPr/>
    </dgm:pt>
    <dgm:pt modelId="{6A35B6E7-10D1-494D-83A3-E26F2F88EA27}" type="pres">
      <dgm:prSet presAssocID="{1CC4B934-7116-46E9-B6CA-39FD73F8C858}" presName="childNode" presStyleLbl="node1" presStyleIdx="3" presStyleCnt="5">
        <dgm:presLayoutVars>
          <dgm:bulletEnabled val="1"/>
        </dgm:presLayoutVars>
      </dgm:prSet>
      <dgm:spPr/>
      <dgm:t>
        <a:bodyPr/>
        <a:lstStyle/>
        <a:p>
          <a:endParaRPr lang="en-GB"/>
        </a:p>
      </dgm:t>
    </dgm:pt>
    <dgm:pt modelId="{1E23B0C3-63BB-4463-87C2-23746D787552}" type="pres">
      <dgm:prSet presAssocID="{1CC4B934-7116-46E9-B6CA-39FD73F8C858}" presName="aSpace2" presStyleCnt="0"/>
      <dgm:spPr/>
    </dgm:pt>
    <dgm:pt modelId="{8735C8A6-E3B3-41A2-B7F1-DEF921FD1BE1}" type="pres">
      <dgm:prSet presAssocID="{2251419D-C09B-4521-9250-5C2B31114AA0}" presName="childNode" presStyleLbl="node1" presStyleIdx="4" presStyleCnt="5">
        <dgm:presLayoutVars>
          <dgm:bulletEnabled val="1"/>
        </dgm:presLayoutVars>
      </dgm:prSet>
      <dgm:spPr/>
      <dgm:t>
        <a:bodyPr/>
        <a:lstStyle/>
        <a:p>
          <a:endParaRPr lang="en-GB"/>
        </a:p>
      </dgm:t>
    </dgm:pt>
  </dgm:ptLst>
  <dgm:cxnLst>
    <dgm:cxn modelId="{B378FA78-C56A-4EC3-A44C-6BFE24A16BF1}" type="presOf" srcId="{17823F5A-7572-4249-BF94-BDCB9C745F6E}" destId="{4C4192A9-F399-481E-8408-320653A3739E}" srcOrd="0" destOrd="0" presId="urn:microsoft.com/office/officeart/2005/8/layout/lProcess2"/>
    <dgm:cxn modelId="{353D0642-9095-4246-9B47-82C42BD73914}" type="presOf" srcId="{2251419D-C09B-4521-9250-5C2B31114AA0}" destId="{8735C8A6-E3B3-41A2-B7F1-DEF921FD1BE1}" srcOrd="0" destOrd="0" presId="urn:microsoft.com/office/officeart/2005/8/layout/lProcess2"/>
    <dgm:cxn modelId="{F922B723-C32C-4A0B-A43C-A05F83775B5B}" srcId="{F6ADDAFD-FC9F-46BB-B997-7374B7090924}" destId="{04303424-C2DF-4E4F-942E-DE752B789CC4}" srcOrd="1" destOrd="0" parTransId="{DE11DC1E-05D7-47CC-8C39-D91C05A59F30}" sibTransId="{475BD7FC-5CBD-4712-8F91-85C8D28B3901}"/>
    <dgm:cxn modelId="{FE14FB8A-0E30-4E54-9F70-DBED15944DA6}" type="presOf" srcId="{94EC155E-393B-477B-8878-01904B8BE7A2}" destId="{4D68C6B8-8B23-493B-B06F-86A2033D2316}" srcOrd="0" destOrd="0" presId="urn:microsoft.com/office/officeart/2005/8/layout/lProcess2"/>
    <dgm:cxn modelId="{94BA8DD5-E41C-4327-A1E3-9ADF1B9252D4}" srcId="{F6ADDAFD-FC9F-46BB-B997-7374B7090924}" destId="{94EC155E-393B-477B-8878-01904B8BE7A2}" srcOrd="0" destOrd="0" parTransId="{04C0393C-6C81-4304-87C6-8BBA26260F40}" sibTransId="{3A8EC0DE-077E-4E2F-A8D9-02832BA9608C}"/>
    <dgm:cxn modelId="{35494C23-9CA2-4AC3-8B57-62DE3D8DBF44}" srcId="{F6ADDAFD-FC9F-46BB-B997-7374B7090924}" destId="{CF4EEBBC-6747-49B3-A52A-081E99CD031C}" srcOrd="2" destOrd="0" parTransId="{E45D569B-2320-4FFA-9CF4-2E5561D57D57}" sibTransId="{AD0861B0-20C3-4041-8B89-BD6F95244F90}"/>
    <dgm:cxn modelId="{1C5FC31D-9121-4A2D-A3C4-AEF1F7FEC3E1}" type="presOf" srcId="{04303424-C2DF-4E4F-942E-DE752B789CC4}" destId="{32ADC4DE-D32A-44F6-B741-31F1A874B83D}" srcOrd="0" destOrd="0" presId="urn:microsoft.com/office/officeart/2005/8/layout/lProcess2"/>
    <dgm:cxn modelId="{8B42641D-DFFF-4391-9DF4-907743DB12F7}" srcId="{F6ADDAFD-FC9F-46BB-B997-7374B7090924}" destId="{1CC4B934-7116-46E9-B6CA-39FD73F8C858}" srcOrd="3" destOrd="0" parTransId="{E019274E-9431-41AB-812E-1865BB4B7BF8}" sibTransId="{69FBB12E-7932-4C87-9933-6FD8644F63C1}"/>
    <dgm:cxn modelId="{6D3210A8-23EE-4CCB-A864-332CAD88CAA5}" type="presOf" srcId="{1CC4B934-7116-46E9-B6CA-39FD73F8C858}" destId="{6A35B6E7-10D1-494D-83A3-E26F2F88EA27}" srcOrd="0" destOrd="0" presId="urn:microsoft.com/office/officeart/2005/8/layout/lProcess2"/>
    <dgm:cxn modelId="{6C356D53-63D6-4544-A425-8B3A0687DF35}" type="presOf" srcId="{F6ADDAFD-FC9F-46BB-B997-7374B7090924}" destId="{EC448B86-4A0C-4D14-A534-E3D74BB20CDA}" srcOrd="0" destOrd="0" presId="urn:microsoft.com/office/officeart/2005/8/layout/lProcess2"/>
    <dgm:cxn modelId="{7154E46D-C002-480B-B1B8-64A2E696801E}" type="presOf" srcId="{F6ADDAFD-FC9F-46BB-B997-7374B7090924}" destId="{E616597B-5DDC-4F25-B85B-F395C0074547}" srcOrd="1" destOrd="0" presId="urn:microsoft.com/office/officeart/2005/8/layout/lProcess2"/>
    <dgm:cxn modelId="{E7E92F91-0A12-475B-B750-0E94F674C941}" srcId="{17823F5A-7572-4249-BF94-BDCB9C745F6E}" destId="{F6ADDAFD-FC9F-46BB-B997-7374B7090924}" srcOrd="0" destOrd="0" parTransId="{ECBD2D4A-63A2-43CE-88D5-DB61B818FF66}" sibTransId="{2C16E012-074E-449C-8B50-D5E3BA318917}"/>
    <dgm:cxn modelId="{1AA1C701-D1C1-4956-8F62-1CC2235E0631}" srcId="{F6ADDAFD-FC9F-46BB-B997-7374B7090924}" destId="{2251419D-C09B-4521-9250-5C2B31114AA0}" srcOrd="4" destOrd="0" parTransId="{F1175B03-AF81-45C4-A1AF-922EB70F9ECB}" sibTransId="{B44C433E-B6CD-4FC9-A351-BE5D91C1CA49}"/>
    <dgm:cxn modelId="{09FAD0DA-F012-421A-B055-28645C26139C}" type="presOf" srcId="{CF4EEBBC-6747-49B3-A52A-081E99CD031C}" destId="{DC4B3714-DCE4-4A02-8507-532586228510}" srcOrd="0" destOrd="0" presId="urn:microsoft.com/office/officeart/2005/8/layout/lProcess2"/>
    <dgm:cxn modelId="{EB017C47-AD03-42E5-AB80-151C2CF04D56}" type="presParOf" srcId="{4C4192A9-F399-481E-8408-320653A3739E}" destId="{1B25CFA2-D676-4FFC-9862-E4E2A0CC9F9B}" srcOrd="0" destOrd="0" presId="urn:microsoft.com/office/officeart/2005/8/layout/lProcess2"/>
    <dgm:cxn modelId="{6EBFD14D-0A8F-44E1-BBCC-F523ACBD19A5}" type="presParOf" srcId="{1B25CFA2-D676-4FFC-9862-E4E2A0CC9F9B}" destId="{EC448B86-4A0C-4D14-A534-E3D74BB20CDA}" srcOrd="0" destOrd="0" presId="urn:microsoft.com/office/officeart/2005/8/layout/lProcess2"/>
    <dgm:cxn modelId="{B2AA2E3C-A532-4F5C-B3DC-09A6D265FD3C}" type="presParOf" srcId="{1B25CFA2-D676-4FFC-9862-E4E2A0CC9F9B}" destId="{E616597B-5DDC-4F25-B85B-F395C0074547}" srcOrd="1" destOrd="0" presId="urn:microsoft.com/office/officeart/2005/8/layout/lProcess2"/>
    <dgm:cxn modelId="{68272FE7-1E3A-4FE9-8C9A-5C5DB9D2ADF0}" type="presParOf" srcId="{1B25CFA2-D676-4FFC-9862-E4E2A0CC9F9B}" destId="{D5835201-0F24-4214-8852-4A9AB8D58DCB}" srcOrd="2" destOrd="0" presId="urn:microsoft.com/office/officeart/2005/8/layout/lProcess2"/>
    <dgm:cxn modelId="{1E5C5747-BE12-4463-860C-2749BA105850}" type="presParOf" srcId="{D5835201-0F24-4214-8852-4A9AB8D58DCB}" destId="{99CFC3F8-8176-47E4-8401-5526305D0ADE}" srcOrd="0" destOrd="0" presId="urn:microsoft.com/office/officeart/2005/8/layout/lProcess2"/>
    <dgm:cxn modelId="{2C558730-B0B5-4879-88DA-0CB850553885}" type="presParOf" srcId="{99CFC3F8-8176-47E4-8401-5526305D0ADE}" destId="{4D68C6B8-8B23-493B-B06F-86A2033D2316}" srcOrd="0" destOrd="0" presId="urn:microsoft.com/office/officeart/2005/8/layout/lProcess2"/>
    <dgm:cxn modelId="{251637F2-7FC0-469C-908E-5ADF39D2185E}" type="presParOf" srcId="{99CFC3F8-8176-47E4-8401-5526305D0ADE}" destId="{0C73F3B7-5CBE-46C0-9EFB-4D981B75D6B3}" srcOrd="1" destOrd="0" presId="urn:microsoft.com/office/officeart/2005/8/layout/lProcess2"/>
    <dgm:cxn modelId="{6D3F610A-03E2-42CC-B535-DCD917F11DB8}" type="presParOf" srcId="{99CFC3F8-8176-47E4-8401-5526305D0ADE}" destId="{32ADC4DE-D32A-44F6-B741-31F1A874B83D}" srcOrd="2" destOrd="0" presId="urn:microsoft.com/office/officeart/2005/8/layout/lProcess2"/>
    <dgm:cxn modelId="{B9F603DD-DC03-4D79-A77E-87BF53790694}" type="presParOf" srcId="{99CFC3F8-8176-47E4-8401-5526305D0ADE}" destId="{CB3DED19-FD70-4DE6-9D5F-48DCBC4A4CDE}" srcOrd="3" destOrd="0" presId="urn:microsoft.com/office/officeart/2005/8/layout/lProcess2"/>
    <dgm:cxn modelId="{41CD466F-A338-46F8-9279-12C8E5BA7573}" type="presParOf" srcId="{99CFC3F8-8176-47E4-8401-5526305D0ADE}" destId="{DC4B3714-DCE4-4A02-8507-532586228510}" srcOrd="4" destOrd="0" presId="urn:microsoft.com/office/officeart/2005/8/layout/lProcess2"/>
    <dgm:cxn modelId="{767FA800-BD69-46B3-87A2-22870F8F3058}" type="presParOf" srcId="{99CFC3F8-8176-47E4-8401-5526305D0ADE}" destId="{597BDD48-693A-4559-A266-F7E25634582E}" srcOrd="5" destOrd="0" presId="urn:microsoft.com/office/officeart/2005/8/layout/lProcess2"/>
    <dgm:cxn modelId="{3F3911EC-3D0E-4ED8-AA91-4834CBA5DFED}" type="presParOf" srcId="{99CFC3F8-8176-47E4-8401-5526305D0ADE}" destId="{6A35B6E7-10D1-494D-83A3-E26F2F88EA27}" srcOrd="6" destOrd="0" presId="urn:microsoft.com/office/officeart/2005/8/layout/lProcess2"/>
    <dgm:cxn modelId="{09159DF9-E35C-48C4-94F8-5285547AA870}" type="presParOf" srcId="{99CFC3F8-8176-47E4-8401-5526305D0ADE}" destId="{1E23B0C3-63BB-4463-87C2-23746D787552}" srcOrd="7" destOrd="0" presId="urn:microsoft.com/office/officeart/2005/8/layout/lProcess2"/>
    <dgm:cxn modelId="{1F7EF36D-A54E-478A-A3F2-F283CDC68967}" type="presParOf" srcId="{99CFC3F8-8176-47E4-8401-5526305D0ADE}" destId="{8735C8A6-E3B3-41A2-B7F1-DEF921FD1BE1}" srcOrd="8"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838FD6-0020-4E31-8272-E4369B249181}" type="doc">
      <dgm:prSet loTypeId="urn:microsoft.com/office/officeart/2005/8/layout/lProcess2" loCatId="list" qsTypeId="urn:microsoft.com/office/officeart/2005/8/quickstyle/3d3" qsCatId="3D" csTypeId="urn:microsoft.com/office/officeart/2005/8/colors/colorful1" csCatId="colorful" phldr="1"/>
      <dgm:spPr/>
      <dgm:t>
        <a:bodyPr/>
        <a:lstStyle/>
        <a:p>
          <a:endParaRPr lang="en-GB"/>
        </a:p>
      </dgm:t>
    </dgm:pt>
    <dgm:pt modelId="{F3620580-8286-4E7B-97BB-BEACEA7D7896}">
      <dgm:prSet phldrT="[Text]"/>
      <dgm:spPr/>
      <dgm:t>
        <a:bodyPr/>
        <a:lstStyle/>
        <a:p>
          <a:r>
            <a:rPr lang="en-GB" b="1" dirty="0" smtClean="0"/>
            <a:t>Selected Interventions</a:t>
          </a:r>
          <a:endParaRPr lang="en-GB" b="1" dirty="0"/>
        </a:p>
      </dgm:t>
    </dgm:pt>
    <dgm:pt modelId="{EBABBF77-211F-434A-AA3C-6E7157485FCF}" type="parTrans" cxnId="{69F2DDF7-24A9-4F16-8CFC-F5EA92D13D93}">
      <dgm:prSet/>
      <dgm:spPr/>
      <dgm:t>
        <a:bodyPr/>
        <a:lstStyle/>
        <a:p>
          <a:endParaRPr lang="en-GB"/>
        </a:p>
      </dgm:t>
    </dgm:pt>
    <dgm:pt modelId="{3B6A0B1D-30DD-4DD7-8E52-EC47F08FEE14}" type="sibTrans" cxnId="{69F2DDF7-24A9-4F16-8CFC-F5EA92D13D93}">
      <dgm:prSet/>
      <dgm:spPr/>
      <dgm:t>
        <a:bodyPr/>
        <a:lstStyle/>
        <a:p>
          <a:endParaRPr lang="en-GB"/>
        </a:p>
      </dgm:t>
    </dgm:pt>
    <dgm:pt modelId="{594EF507-59BE-4737-9E13-B8CE31C18EC5}">
      <dgm:prSet phldrT="[Text]"/>
      <dgm:spPr/>
      <dgm:t>
        <a:bodyPr/>
        <a:lstStyle/>
        <a:p>
          <a:r>
            <a:rPr lang="en-GB" dirty="0" smtClean="0"/>
            <a:t>Human Capacity</a:t>
          </a:r>
          <a:endParaRPr lang="en-GB" dirty="0"/>
        </a:p>
      </dgm:t>
    </dgm:pt>
    <dgm:pt modelId="{57B49FBB-2439-45E5-A04B-BB7BEF813669}" type="parTrans" cxnId="{02EB7A90-3B57-4B2A-A607-BB31C1605605}">
      <dgm:prSet/>
      <dgm:spPr/>
      <dgm:t>
        <a:bodyPr/>
        <a:lstStyle/>
        <a:p>
          <a:endParaRPr lang="en-GB"/>
        </a:p>
      </dgm:t>
    </dgm:pt>
    <dgm:pt modelId="{D14A1D28-81C3-4595-A934-892080721D56}" type="sibTrans" cxnId="{02EB7A90-3B57-4B2A-A607-BB31C1605605}">
      <dgm:prSet/>
      <dgm:spPr/>
      <dgm:t>
        <a:bodyPr/>
        <a:lstStyle/>
        <a:p>
          <a:endParaRPr lang="en-GB"/>
        </a:p>
      </dgm:t>
    </dgm:pt>
    <dgm:pt modelId="{183BEC10-71A8-4A47-9BE5-775AED1CED71}">
      <dgm:prSet phldrT="[Text]"/>
      <dgm:spPr/>
      <dgm:t>
        <a:bodyPr/>
        <a:lstStyle/>
        <a:p>
          <a:r>
            <a:rPr lang="en-GB" dirty="0" smtClean="0"/>
            <a:t>Education</a:t>
          </a:r>
          <a:endParaRPr lang="en-GB" dirty="0"/>
        </a:p>
      </dgm:t>
    </dgm:pt>
    <dgm:pt modelId="{AF83A168-4DD3-4227-A647-5FDAE22A3BB2}" type="sibTrans" cxnId="{BE6F1B04-8765-4193-9658-5FB8FE84CF17}">
      <dgm:prSet/>
      <dgm:spPr/>
      <dgm:t>
        <a:bodyPr/>
        <a:lstStyle/>
        <a:p>
          <a:endParaRPr lang="en-GB"/>
        </a:p>
      </dgm:t>
    </dgm:pt>
    <dgm:pt modelId="{BCBC9AEA-04D8-4395-BA80-15C1E882FCFB}" type="parTrans" cxnId="{BE6F1B04-8765-4193-9658-5FB8FE84CF17}">
      <dgm:prSet/>
      <dgm:spPr/>
      <dgm:t>
        <a:bodyPr/>
        <a:lstStyle/>
        <a:p>
          <a:endParaRPr lang="en-GB"/>
        </a:p>
      </dgm:t>
    </dgm:pt>
    <dgm:pt modelId="{3629AFF4-8944-4D9C-9062-846A83E029C8}">
      <dgm:prSet/>
      <dgm:spPr/>
      <dgm:t>
        <a:bodyPr/>
        <a:lstStyle/>
        <a:p>
          <a:r>
            <a:rPr lang="en-GB" dirty="0" smtClean="0"/>
            <a:t>Access</a:t>
          </a:r>
          <a:endParaRPr lang="en-GB" dirty="0"/>
        </a:p>
      </dgm:t>
    </dgm:pt>
    <dgm:pt modelId="{1F7008B3-6990-4EF6-909E-0A1D48FCCE55}" type="parTrans" cxnId="{BB604697-6B3F-4E53-9906-5CB15CB4C9A7}">
      <dgm:prSet/>
      <dgm:spPr/>
      <dgm:t>
        <a:bodyPr/>
        <a:lstStyle/>
        <a:p>
          <a:endParaRPr lang="en-GB"/>
        </a:p>
      </dgm:t>
    </dgm:pt>
    <dgm:pt modelId="{2F8C178D-87B6-477F-8F80-1210249DC3F1}" type="sibTrans" cxnId="{BB604697-6B3F-4E53-9906-5CB15CB4C9A7}">
      <dgm:prSet/>
      <dgm:spPr/>
      <dgm:t>
        <a:bodyPr/>
        <a:lstStyle/>
        <a:p>
          <a:endParaRPr lang="en-GB"/>
        </a:p>
      </dgm:t>
    </dgm:pt>
    <dgm:pt modelId="{B4BC17DC-2C76-4A10-9FC0-A5321532AB76}">
      <dgm:prSet/>
      <dgm:spPr/>
      <dgm:t>
        <a:bodyPr/>
        <a:lstStyle/>
        <a:p>
          <a:r>
            <a:rPr lang="en-GB" dirty="0" smtClean="0"/>
            <a:t>Sustainability</a:t>
          </a:r>
          <a:endParaRPr lang="en-GB" dirty="0"/>
        </a:p>
      </dgm:t>
    </dgm:pt>
    <dgm:pt modelId="{BD11B5D3-7130-4563-B22C-57A3ED40791E}" type="parTrans" cxnId="{F6F8CE20-A831-40D0-B989-BF732AF0E742}">
      <dgm:prSet/>
      <dgm:spPr/>
      <dgm:t>
        <a:bodyPr/>
        <a:lstStyle/>
        <a:p>
          <a:endParaRPr lang="en-GB"/>
        </a:p>
      </dgm:t>
    </dgm:pt>
    <dgm:pt modelId="{E06CAADC-99E0-4F60-90B5-37FF13720286}" type="sibTrans" cxnId="{F6F8CE20-A831-40D0-B989-BF732AF0E742}">
      <dgm:prSet/>
      <dgm:spPr/>
      <dgm:t>
        <a:bodyPr/>
        <a:lstStyle/>
        <a:p>
          <a:endParaRPr lang="en-GB"/>
        </a:p>
      </dgm:t>
    </dgm:pt>
    <dgm:pt modelId="{3E78BE3A-7B51-45C2-B3B3-9C07E0E30559}">
      <dgm:prSet/>
      <dgm:spPr/>
      <dgm:t>
        <a:bodyPr/>
        <a:lstStyle/>
        <a:p>
          <a:r>
            <a:rPr lang="en-GB" dirty="0" smtClean="0"/>
            <a:t>M&amp;E and Scale Up</a:t>
          </a:r>
          <a:endParaRPr lang="en-GB" dirty="0"/>
        </a:p>
      </dgm:t>
    </dgm:pt>
    <dgm:pt modelId="{F2B4897B-26A4-44F5-93FF-7ECC509A69F1}" type="parTrans" cxnId="{B2CE9EA1-23DA-4194-B92D-54C76C49FBA8}">
      <dgm:prSet/>
      <dgm:spPr/>
      <dgm:t>
        <a:bodyPr/>
        <a:lstStyle/>
        <a:p>
          <a:endParaRPr lang="en-GB"/>
        </a:p>
      </dgm:t>
    </dgm:pt>
    <dgm:pt modelId="{F59CA57C-2B17-48FE-9E5F-6277517C7496}" type="sibTrans" cxnId="{B2CE9EA1-23DA-4194-B92D-54C76C49FBA8}">
      <dgm:prSet/>
      <dgm:spPr/>
      <dgm:t>
        <a:bodyPr/>
        <a:lstStyle/>
        <a:p>
          <a:endParaRPr lang="en-GB"/>
        </a:p>
      </dgm:t>
    </dgm:pt>
    <dgm:pt modelId="{BF8D7F8B-6382-4546-BC90-47F4C7CA663D}" type="pres">
      <dgm:prSet presAssocID="{F9838FD6-0020-4E31-8272-E4369B249181}" presName="theList" presStyleCnt="0">
        <dgm:presLayoutVars>
          <dgm:dir/>
          <dgm:animLvl val="lvl"/>
          <dgm:resizeHandles val="exact"/>
        </dgm:presLayoutVars>
      </dgm:prSet>
      <dgm:spPr/>
      <dgm:t>
        <a:bodyPr/>
        <a:lstStyle/>
        <a:p>
          <a:endParaRPr lang="en-GB"/>
        </a:p>
      </dgm:t>
    </dgm:pt>
    <dgm:pt modelId="{F4941A90-019A-48AC-94AF-A7BEEC674F1C}" type="pres">
      <dgm:prSet presAssocID="{F3620580-8286-4E7B-97BB-BEACEA7D7896}" presName="compNode" presStyleCnt="0"/>
      <dgm:spPr/>
    </dgm:pt>
    <dgm:pt modelId="{D38268BE-CF61-40C3-BD36-3C71C6E999C3}" type="pres">
      <dgm:prSet presAssocID="{F3620580-8286-4E7B-97BB-BEACEA7D7896}" presName="aNode" presStyleLbl="bgShp" presStyleIdx="0" presStyleCnt="1" custLinFactNeighborY="-6088"/>
      <dgm:spPr/>
      <dgm:t>
        <a:bodyPr/>
        <a:lstStyle/>
        <a:p>
          <a:endParaRPr lang="en-GB"/>
        </a:p>
      </dgm:t>
    </dgm:pt>
    <dgm:pt modelId="{378C6140-67FC-4EDF-A764-29C8BB7E0694}" type="pres">
      <dgm:prSet presAssocID="{F3620580-8286-4E7B-97BB-BEACEA7D7896}" presName="textNode" presStyleLbl="bgShp" presStyleIdx="0" presStyleCnt="1"/>
      <dgm:spPr/>
      <dgm:t>
        <a:bodyPr/>
        <a:lstStyle/>
        <a:p>
          <a:endParaRPr lang="en-GB"/>
        </a:p>
      </dgm:t>
    </dgm:pt>
    <dgm:pt modelId="{FEA2AA7A-7CCB-4332-9097-2686404277EF}" type="pres">
      <dgm:prSet presAssocID="{F3620580-8286-4E7B-97BB-BEACEA7D7896}" presName="compChildNode" presStyleCnt="0"/>
      <dgm:spPr/>
    </dgm:pt>
    <dgm:pt modelId="{343DD9B5-C6CD-427F-B87A-91E5FE366712}" type="pres">
      <dgm:prSet presAssocID="{F3620580-8286-4E7B-97BB-BEACEA7D7896}" presName="theInnerList" presStyleCnt="0"/>
      <dgm:spPr/>
    </dgm:pt>
    <dgm:pt modelId="{4087523D-B4EA-4769-A4CF-5A96DA6A8EBE}" type="pres">
      <dgm:prSet presAssocID="{594EF507-59BE-4737-9E13-B8CE31C18EC5}" presName="childNode" presStyleLbl="node1" presStyleIdx="0" presStyleCnt="5">
        <dgm:presLayoutVars>
          <dgm:bulletEnabled val="1"/>
        </dgm:presLayoutVars>
      </dgm:prSet>
      <dgm:spPr/>
      <dgm:t>
        <a:bodyPr/>
        <a:lstStyle/>
        <a:p>
          <a:endParaRPr lang="en-GB"/>
        </a:p>
      </dgm:t>
    </dgm:pt>
    <dgm:pt modelId="{D919703D-FB24-40D4-9D62-9CFFA3696B4A}" type="pres">
      <dgm:prSet presAssocID="{594EF507-59BE-4737-9E13-B8CE31C18EC5}" presName="aSpace2" presStyleCnt="0"/>
      <dgm:spPr/>
    </dgm:pt>
    <dgm:pt modelId="{544493E3-3445-4DDC-A42A-C6607614001F}" type="pres">
      <dgm:prSet presAssocID="{183BEC10-71A8-4A47-9BE5-775AED1CED71}" presName="childNode" presStyleLbl="node1" presStyleIdx="1" presStyleCnt="5">
        <dgm:presLayoutVars>
          <dgm:bulletEnabled val="1"/>
        </dgm:presLayoutVars>
      </dgm:prSet>
      <dgm:spPr/>
      <dgm:t>
        <a:bodyPr/>
        <a:lstStyle/>
        <a:p>
          <a:endParaRPr lang="en-GB"/>
        </a:p>
      </dgm:t>
    </dgm:pt>
    <dgm:pt modelId="{E43703CB-61A6-42FF-95D1-A27F36E0AA63}" type="pres">
      <dgm:prSet presAssocID="{183BEC10-71A8-4A47-9BE5-775AED1CED71}" presName="aSpace2" presStyleCnt="0"/>
      <dgm:spPr/>
    </dgm:pt>
    <dgm:pt modelId="{BD147CDC-1ED5-4F5B-8EAD-23D85FDD05FD}" type="pres">
      <dgm:prSet presAssocID="{3629AFF4-8944-4D9C-9062-846A83E029C8}" presName="childNode" presStyleLbl="node1" presStyleIdx="2" presStyleCnt="5">
        <dgm:presLayoutVars>
          <dgm:bulletEnabled val="1"/>
        </dgm:presLayoutVars>
      </dgm:prSet>
      <dgm:spPr/>
      <dgm:t>
        <a:bodyPr/>
        <a:lstStyle/>
        <a:p>
          <a:endParaRPr lang="en-GB"/>
        </a:p>
      </dgm:t>
    </dgm:pt>
    <dgm:pt modelId="{9D7463FB-FD12-4C99-87F3-CBF51C56AE0F}" type="pres">
      <dgm:prSet presAssocID="{3629AFF4-8944-4D9C-9062-846A83E029C8}" presName="aSpace2" presStyleCnt="0"/>
      <dgm:spPr/>
    </dgm:pt>
    <dgm:pt modelId="{E81DD860-DE6D-4241-8DB5-75D2A8A25DDC}" type="pres">
      <dgm:prSet presAssocID="{B4BC17DC-2C76-4A10-9FC0-A5321532AB76}" presName="childNode" presStyleLbl="node1" presStyleIdx="3" presStyleCnt="5">
        <dgm:presLayoutVars>
          <dgm:bulletEnabled val="1"/>
        </dgm:presLayoutVars>
      </dgm:prSet>
      <dgm:spPr/>
      <dgm:t>
        <a:bodyPr/>
        <a:lstStyle/>
        <a:p>
          <a:endParaRPr lang="en-GB"/>
        </a:p>
      </dgm:t>
    </dgm:pt>
    <dgm:pt modelId="{7DBFF390-1034-4728-904A-9812DFD18C31}" type="pres">
      <dgm:prSet presAssocID="{B4BC17DC-2C76-4A10-9FC0-A5321532AB76}" presName="aSpace2" presStyleCnt="0"/>
      <dgm:spPr/>
    </dgm:pt>
    <dgm:pt modelId="{CAFF0085-0AAA-495D-BD2E-038B20D550D0}" type="pres">
      <dgm:prSet presAssocID="{3E78BE3A-7B51-45C2-B3B3-9C07E0E30559}" presName="childNode" presStyleLbl="node1" presStyleIdx="4" presStyleCnt="5">
        <dgm:presLayoutVars>
          <dgm:bulletEnabled val="1"/>
        </dgm:presLayoutVars>
      </dgm:prSet>
      <dgm:spPr/>
      <dgm:t>
        <a:bodyPr/>
        <a:lstStyle/>
        <a:p>
          <a:endParaRPr lang="en-GB"/>
        </a:p>
      </dgm:t>
    </dgm:pt>
  </dgm:ptLst>
  <dgm:cxnLst>
    <dgm:cxn modelId="{913F4A6F-4E98-47AB-BA27-A58E2B71D1E4}" type="presOf" srcId="{183BEC10-71A8-4A47-9BE5-775AED1CED71}" destId="{544493E3-3445-4DDC-A42A-C6607614001F}" srcOrd="0" destOrd="0" presId="urn:microsoft.com/office/officeart/2005/8/layout/lProcess2"/>
    <dgm:cxn modelId="{47231B62-9A90-46E6-9780-0953923A8E6C}" type="presOf" srcId="{3629AFF4-8944-4D9C-9062-846A83E029C8}" destId="{BD147CDC-1ED5-4F5B-8EAD-23D85FDD05FD}" srcOrd="0" destOrd="0" presId="urn:microsoft.com/office/officeart/2005/8/layout/lProcess2"/>
    <dgm:cxn modelId="{EE523286-86ED-4F2D-BFB7-F028A2EF4F8C}" type="presOf" srcId="{3E78BE3A-7B51-45C2-B3B3-9C07E0E30559}" destId="{CAFF0085-0AAA-495D-BD2E-038B20D550D0}" srcOrd="0" destOrd="0" presId="urn:microsoft.com/office/officeart/2005/8/layout/lProcess2"/>
    <dgm:cxn modelId="{02EB7A90-3B57-4B2A-A607-BB31C1605605}" srcId="{F3620580-8286-4E7B-97BB-BEACEA7D7896}" destId="{594EF507-59BE-4737-9E13-B8CE31C18EC5}" srcOrd="0" destOrd="0" parTransId="{57B49FBB-2439-45E5-A04B-BB7BEF813669}" sibTransId="{D14A1D28-81C3-4595-A934-892080721D56}"/>
    <dgm:cxn modelId="{9238A073-F2D8-4B60-B8ED-174DDB79FABF}" type="presOf" srcId="{594EF507-59BE-4737-9E13-B8CE31C18EC5}" destId="{4087523D-B4EA-4769-A4CF-5A96DA6A8EBE}" srcOrd="0" destOrd="0" presId="urn:microsoft.com/office/officeart/2005/8/layout/lProcess2"/>
    <dgm:cxn modelId="{BB604697-6B3F-4E53-9906-5CB15CB4C9A7}" srcId="{F3620580-8286-4E7B-97BB-BEACEA7D7896}" destId="{3629AFF4-8944-4D9C-9062-846A83E029C8}" srcOrd="2" destOrd="0" parTransId="{1F7008B3-6990-4EF6-909E-0A1D48FCCE55}" sibTransId="{2F8C178D-87B6-477F-8F80-1210249DC3F1}"/>
    <dgm:cxn modelId="{69F2DDF7-24A9-4F16-8CFC-F5EA92D13D93}" srcId="{F9838FD6-0020-4E31-8272-E4369B249181}" destId="{F3620580-8286-4E7B-97BB-BEACEA7D7896}" srcOrd="0" destOrd="0" parTransId="{EBABBF77-211F-434A-AA3C-6E7157485FCF}" sibTransId="{3B6A0B1D-30DD-4DD7-8E52-EC47F08FEE14}"/>
    <dgm:cxn modelId="{B2CE9EA1-23DA-4194-B92D-54C76C49FBA8}" srcId="{F3620580-8286-4E7B-97BB-BEACEA7D7896}" destId="{3E78BE3A-7B51-45C2-B3B3-9C07E0E30559}" srcOrd="4" destOrd="0" parTransId="{F2B4897B-26A4-44F5-93FF-7ECC509A69F1}" sibTransId="{F59CA57C-2B17-48FE-9E5F-6277517C7496}"/>
    <dgm:cxn modelId="{F6F8CE20-A831-40D0-B989-BF732AF0E742}" srcId="{F3620580-8286-4E7B-97BB-BEACEA7D7896}" destId="{B4BC17DC-2C76-4A10-9FC0-A5321532AB76}" srcOrd="3" destOrd="0" parTransId="{BD11B5D3-7130-4563-B22C-57A3ED40791E}" sibTransId="{E06CAADC-99E0-4F60-90B5-37FF13720286}"/>
    <dgm:cxn modelId="{2A821B6B-35F7-4D36-BCA3-84F7DDCBC1F6}" type="presOf" srcId="{F3620580-8286-4E7B-97BB-BEACEA7D7896}" destId="{378C6140-67FC-4EDF-A764-29C8BB7E0694}" srcOrd="1" destOrd="0" presId="urn:microsoft.com/office/officeart/2005/8/layout/lProcess2"/>
    <dgm:cxn modelId="{0C0081F8-FD98-486C-AA88-E3558559B24C}" type="presOf" srcId="{F9838FD6-0020-4E31-8272-E4369B249181}" destId="{BF8D7F8B-6382-4546-BC90-47F4C7CA663D}" srcOrd="0" destOrd="0" presId="urn:microsoft.com/office/officeart/2005/8/layout/lProcess2"/>
    <dgm:cxn modelId="{1E92638D-AB5A-4AE7-A7D7-0AF3F475BD73}" type="presOf" srcId="{F3620580-8286-4E7B-97BB-BEACEA7D7896}" destId="{D38268BE-CF61-40C3-BD36-3C71C6E999C3}" srcOrd="0" destOrd="0" presId="urn:microsoft.com/office/officeart/2005/8/layout/lProcess2"/>
    <dgm:cxn modelId="{BE6F1B04-8765-4193-9658-5FB8FE84CF17}" srcId="{F3620580-8286-4E7B-97BB-BEACEA7D7896}" destId="{183BEC10-71A8-4A47-9BE5-775AED1CED71}" srcOrd="1" destOrd="0" parTransId="{BCBC9AEA-04D8-4395-BA80-15C1E882FCFB}" sibTransId="{AF83A168-4DD3-4227-A647-5FDAE22A3BB2}"/>
    <dgm:cxn modelId="{ABEEC8A4-FCEC-448C-B007-612526060ED0}" type="presOf" srcId="{B4BC17DC-2C76-4A10-9FC0-A5321532AB76}" destId="{E81DD860-DE6D-4241-8DB5-75D2A8A25DDC}" srcOrd="0" destOrd="0" presId="urn:microsoft.com/office/officeart/2005/8/layout/lProcess2"/>
    <dgm:cxn modelId="{499405CE-852A-408D-8329-EEB86D1B2436}" type="presParOf" srcId="{BF8D7F8B-6382-4546-BC90-47F4C7CA663D}" destId="{F4941A90-019A-48AC-94AF-A7BEEC674F1C}" srcOrd="0" destOrd="0" presId="urn:microsoft.com/office/officeart/2005/8/layout/lProcess2"/>
    <dgm:cxn modelId="{18C70BA6-F989-40B6-8EA6-0276AC6E5525}" type="presParOf" srcId="{F4941A90-019A-48AC-94AF-A7BEEC674F1C}" destId="{D38268BE-CF61-40C3-BD36-3C71C6E999C3}" srcOrd="0" destOrd="0" presId="urn:microsoft.com/office/officeart/2005/8/layout/lProcess2"/>
    <dgm:cxn modelId="{87377A39-D94F-47E9-BFA9-DF25DD11335F}" type="presParOf" srcId="{F4941A90-019A-48AC-94AF-A7BEEC674F1C}" destId="{378C6140-67FC-4EDF-A764-29C8BB7E0694}" srcOrd="1" destOrd="0" presId="urn:microsoft.com/office/officeart/2005/8/layout/lProcess2"/>
    <dgm:cxn modelId="{3BA546A2-8714-4754-A542-0A4D1245892A}" type="presParOf" srcId="{F4941A90-019A-48AC-94AF-A7BEEC674F1C}" destId="{FEA2AA7A-7CCB-4332-9097-2686404277EF}" srcOrd="2" destOrd="0" presId="urn:microsoft.com/office/officeart/2005/8/layout/lProcess2"/>
    <dgm:cxn modelId="{F5D3B2D4-720D-4815-B51F-10475ECF25E0}" type="presParOf" srcId="{FEA2AA7A-7CCB-4332-9097-2686404277EF}" destId="{343DD9B5-C6CD-427F-B87A-91E5FE366712}" srcOrd="0" destOrd="0" presId="urn:microsoft.com/office/officeart/2005/8/layout/lProcess2"/>
    <dgm:cxn modelId="{D6C0BF7B-6967-4A85-9FC0-ED54820EC7AC}" type="presParOf" srcId="{343DD9B5-C6CD-427F-B87A-91E5FE366712}" destId="{4087523D-B4EA-4769-A4CF-5A96DA6A8EBE}" srcOrd="0" destOrd="0" presId="urn:microsoft.com/office/officeart/2005/8/layout/lProcess2"/>
    <dgm:cxn modelId="{F81AFDD9-7CA5-41EE-AF90-50BC581870BC}" type="presParOf" srcId="{343DD9B5-C6CD-427F-B87A-91E5FE366712}" destId="{D919703D-FB24-40D4-9D62-9CFFA3696B4A}" srcOrd="1" destOrd="0" presId="urn:microsoft.com/office/officeart/2005/8/layout/lProcess2"/>
    <dgm:cxn modelId="{4C34B436-1C82-4506-AC67-6DD677069968}" type="presParOf" srcId="{343DD9B5-C6CD-427F-B87A-91E5FE366712}" destId="{544493E3-3445-4DDC-A42A-C6607614001F}" srcOrd="2" destOrd="0" presId="urn:microsoft.com/office/officeart/2005/8/layout/lProcess2"/>
    <dgm:cxn modelId="{7CD402EB-1277-4CAF-B9EA-AC958FD845B2}" type="presParOf" srcId="{343DD9B5-C6CD-427F-B87A-91E5FE366712}" destId="{E43703CB-61A6-42FF-95D1-A27F36E0AA63}" srcOrd="3" destOrd="0" presId="urn:microsoft.com/office/officeart/2005/8/layout/lProcess2"/>
    <dgm:cxn modelId="{9B893344-FFFA-4DCD-A3F2-0624EB81158B}" type="presParOf" srcId="{343DD9B5-C6CD-427F-B87A-91E5FE366712}" destId="{BD147CDC-1ED5-4F5B-8EAD-23D85FDD05FD}" srcOrd="4" destOrd="0" presId="urn:microsoft.com/office/officeart/2005/8/layout/lProcess2"/>
    <dgm:cxn modelId="{F069CD55-36ED-4574-9559-4F6F47206404}" type="presParOf" srcId="{343DD9B5-C6CD-427F-B87A-91E5FE366712}" destId="{9D7463FB-FD12-4C99-87F3-CBF51C56AE0F}" srcOrd="5" destOrd="0" presId="urn:microsoft.com/office/officeart/2005/8/layout/lProcess2"/>
    <dgm:cxn modelId="{F7B0DBD9-AB04-4319-A636-A1EA4D07CCBC}" type="presParOf" srcId="{343DD9B5-C6CD-427F-B87A-91E5FE366712}" destId="{E81DD860-DE6D-4241-8DB5-75D2A8A25DDC}" srcOrd="6" destOrd="0" presId="urn:microsoft.com/office/officeart/2005/8/layout/lProcess2"/>
    <dgm:cxn modelId="{2B86DF37-2B39-438E-8860-5E6C1F056162}" type="presParOf" srcId="{343DD9B5-C6CD-427F-B87A-91E5FE366712}" destId="{7DBFF390-1034-4728-904A-9812DFD18C31}" srcOrd="7" destOrd="0" presId="urn:microsoft.com/office/officeart/2005/8/layout/lProcess2"/>
    <dgm:cxn modelId="{6874DDE6-6497-4B84-8F9E-8CDEFC19CD15}" type="presParOf" srcId="{343DD9B5-C6CD-427F-B87A-91E5FE366712}" destId="{CAFF0085-0AAA-495D-BD2E-038B20D550D0}" srcOrd="8" destOrd="0" presId="urn:microsoft.com/office/officeart/2005/8/layout/l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F90C44-A42D-4A22-8FF1-4495F91DC553}" type="doc">
      <dgm:prSet loTypeId="urn:microsoft.com/office/officeart/2005/8/layout/rings+Icon" loCatId="relationship" qsTypeId="urn:microsoft.com/office/officeart/2005/8/quickstyle/simple5" qsCatId="simple" csTypeId="urn:microsoft.com/office/officeart/2005/8/colors/colorful4" csCatId="colorful" phldr="1"/>
      <dgm:spPr/>
    </dgm:pt>
    <dgm:pt modelId="{628C8A30-381F-442E-AEFF-2D825A3D46AC}">
      <dgm:prSet phldrT="[Text]" custT="1"/>
      <dgm:spPr/>
      <dgm:t>
        <a:bodyPr/>
        <a:lstStyle/>
        <a:p>
          <a:r>
            <a:rPr lang="en-GB" sz="3000" b="1" dirty="0" smtClean="0">
              <a:solidFill>
                <a:schemeClr val="bg1"/>
              </a:solidFill>
            </a:rPr>
            <a:t>Tuition Scholarship + Work Service</a:t>
          </a:r>
          <a:endParaRPr lang="en-GB" sz="3000" b="1" dirty="0">
            <a:solidFill>
              <a:schemeClr val="bg1"/>
            </a:solidFill>
          </a:endParaRPr>
        </a:p>
      </dgm:t>
    </dgm:pt>
    <dgm:pt modelId="{59B34AD9-3FBF-4C54-9B45-2A2A270698EA}" type="parTrans" cxnId="{C5E5F36D-C84A-4AF5-8ACC-A0CD38F0097A}">
      <dgm:prSet/>
      <dgm:spPr/>
      <dgm:t>
        <a:bodyPr/>
        <a:lstStyle/>
        <a:p>
          <a:endParaRPr lang="en-GB"/>
        </a:p>
      </dgm:t>
    </dgm:pt>
    <dgm:pt modelId="{BFD4E483-2EC8-4B28-8EE4-29D467019761}" type="sibTrans" cxnId="{C5E5F36D-C84A-4AF5-8ACC-A0CD38F0097A}">
      <dgm:prSet/>
      <dgm:spPr/>
      <dgm:t>
        <a:bodyPr/>
        <a:lstStyle/>
        <a:p>
          <a:endParaRPr lang="en-GB"/>
        </a:p>
      </dgm:t>
    </dgm:pt>
    <dgm:pt modelId="{6C1FD9DF-F4C3-4AC4-917D-DE11A058781B}">
      <dgm:prSet phldrT="[Text]" custT="1"/>
      <dgm:spPr/>
      <dgm:t>
        <a:bodyPr/>
        <a:lstStyle/>
        <a:p>
          <a:r>
            <a:rPr lang="en-GB" sz="3000" b="1" dirty="0" smtClean="0">
              <a:solidFill>
                <a:schemeClr val="bg1"/>
              </a:solidFill>
            </a:rPr>
            <a:t>Community Health Worker Initiative</a:t>
          </a:r>
          <a:endParaRPr lang="en-GB" sz="3000" b="1" dirty="0">
            <a:solidFill>
              <a:schemeClr val="bg1"/>
            </a:solidFill>
          </a:endParaRPr>
        </a:p>
      </dgm:t>
    </dgm:pt>
    <dgm:pt modelId="{6F34103E-AFD6-4C79-B77E-B2EC77DBD6B1}" type="parTrans" cxnId="{B640873A-BC53-4A19-9620-275F9944D023}">
      <dgm:prSet/>
      <dgm:spPr/>
      <dgm:t>
        <a:bodyPr/>
        <a:lstStyle/>
        <a:p>
          <a:endParaRPr lang="en-GB"/>
        </a:p>
      </dgm:t>
    </dgm:pt>
    <dgm:pt modelId="{890C47B2-9578-4308-8FE8-13117C61EDB4}" type="sibTrans" cxnId="{B640873A-BC53-4A19-9620-275F9944D023}">
      <dgm:prSet/>
      <dgm:spPr/>
      <dgm:t>
        <a:bodyPr/>
        <a:lstStyle/>
        <a:p>
          <a:endParaRPr lang="en-GB"/>
        </a:p>
      </dgm:t>
    </dgm:pt>
    <dgm:pt modelId="{B17EE2C8-4B38-4794-B9A9-64A5AB5BC21F}">
      <dgm:prSet phldrT="[Text]" custT="1"/>
      <dgm:spPr/>
      <dgm:t>
        <a:bodyPr/>
        <a:lstStyle/>
        <a:p>
          <a:r>
            <a:rPr lang="en-GB" sz="3000" b="1" dirty="0" smtClean="0">
              <a:solidFill>
                <a:schemeClr val="bg1"/>
              </a:solidFill>
            </a:rPr>
            <a:t>Community Pledge</a:t>
          </a:r>
          <a:endParaRPr lang="en-GB" sz="3000" b="1" dirty="0">
            <a:solidFill>
              <a:schemeClr val="bg1"/>
            </a:solidFill>
          </a:endParaRPr>
        </a:p>
      </dgm:t>
    </dgm:pt>
    <dgm:pt modelId="{38732178-2D4B-41E3-A4EE-2909CC7C37B2}" type="parTrans" cxnId="{27A21333-13C7-4731-AE4C-A71DFD3C6332}">
      <dgm:prSet/>
      <dgm:spPr/>
      <dgm:t>
        <a:bodyPr/>
        <a:lstStyle/>
        <a:p>
          <a:endParaRPr lang="en-GB"/>
        </a:p>
      </dgm:t>
    </dgm:pt>
    <dgm:pt modelId="{E835E34E-A9A6-49A2-B811-83427ACA1937}" type="sibTrans" cxnId="{27A21333-13C7-4731-AE4C-A71DFD3C6332}">
      <dgm:prSet/>
      <dgm:spPr/>
      <dgm:t>
        <a:bodyPr/>
        <a:lstStyle/>
        <a:p>
          <a:endParaRPr lang="en-GB"/>
        </a:p>
      </dgm:t>
    </dgm:pt>
    <dgm:pt modelId="{784ECA6D-B79D-42AA-A640-66C0964A97B3}" type="pres">
      <dgm:prSet presAssocID="{81F90C44-A42D-4A22-8FF1-4495F91DC553}" presName="Name0" presStyleCnt="0">
        <dgm:presLayoutVars>
          <dgm:chMax val="7"/>
          <dgm:dir/>
          <dgm:resizeHandles val="exact"/>
        </dgm:presLayoutVars>
      </dgm:prSet>
      <dgm:spPr/>
    </dgm:pt>
    <dgm:pt modelId="{46451D18-F5A7-458C-8FDB-4030782A9102}" type="pres">
      <dgm:prSet presAssocID="{81F90C44-A42D-4A22-8FF1-4495F91DC553}" presName="ellipse1" presStyleLbl="vennNode1" presStyleIdx="0" presStyleCnt="3" custLinFactNeighborY="-987">
        <dgm:presLayoutVars>
          <dgm:bulletEnabled val="1"/>
        </dgm:presLayoutVars>
      </dgm:prSet>
      <dgm:spPr/>
      <dgm:t>
        <a:bodyPr/>
        <a:lstStyle/>
        <a:p>
          <a:endParaRPr lang="en-GB"/>
        </a:p>
      </dgm:t>
    </dgm:pt>
    <dgm:pt modelId="{03524A94-F628-44B9-9956-A0BCE9A2625C}" type="pres">
      <dgm:prSet presAssocID="{81F90C44-A42D-4A22-8FF1-4495F91DC553}" presName="ellipse2" presStyleLbl="vennNode1" presStyleIdx="1" presStyleCnt="3">
        <dgm:presLayoutVars>
          <dgm:bulletEnabled val="1"/>
        </dgm:presLayoutVars>
      </dgm:prSet>
      <dgm:spPr/>
      <dgm:t>
        <a:bodyPr/>
        <a:lstStyle/>
        <a:p>
          <a:endParaRPr lang="en-GB"/>
        </a:p>
      </dgm:t>
    </dgm:pt>
    <dgm:pt modelId="{588C261C-D91E-4B86-92E3-2C5F2CBE7140}" type="pres">
      <dgm:prSet presAssocID="{81F90C44-A42D-4A22-8FF1-4495F91DC553}" presName="ellipse3" presStyleLbl="vennNode1" presStyleIdx="2" presStyleCnt="3">
        <dgm:presLayoutVars>
          <dgm:bulletEnabled val="1"/>
        </dgm:presLayoutVars>
      </dgm:prSet>
      <dgm:spPr/>
      <dgm:t>
        <a:bodyPr/>
        <a:lstStyle/>
        <a:p>
          <a:endParaRPr lang="en-GB"/>
        </a:p>
      </dgm:t>
    </dgm:pt>
  </dgm:ptLst>
  <dgm:cxnLst>
    <dgm:cxn modelId="{C5E5F36D-C84A-4AF5-8ACC-A0CD38F0097A}" srcId="{81F90C44-A42D-4A22-8FF1-4495F91DC553}" destId="{628C8A30-381F-442E-AEFF-2D825A3D46AC}" srcOrd="0" destOrd="0" parTransId="{59B34AD9-3FBF-4C54-9B45-2A2A270698EA}" sibTransId="{BFD4E483-2EC8-4B28-8EE4-29D467019761}"/>
    <dgm:cxn modelId="{27A21333-13C7-4731-AE4C-A71DFD3C6332}" srcId="{81F90C44-A42D-4A22-8FF1-4495F91DC553}" destId="{B17EE2C8-4B38-4794-B9A9-64A5AB5BC21F}" srcOrd="2" destOrd="0" parTransId="{38732178-2D4B-41E3-A4EE-2909CC7C37B2}" sibTransId="{E835E34E-A9A6-49A2-B811-83427ACA1937}"/>
    <dgm:cxn modelId="{467A66D9-789F-49E6-BD64-2084ACBBCCA5}" type="presOf" srcId="{B17EE2C8-4B38-4794-B9A9-64A5AB5BC21F}" destId="{588C261C-D91E-4B86-92E3-2C5F2CBE7140}" srcOrd="0" destOrd="0" presId="urn:microsoft.com/office/officeart/2005/8/layout/rings+Icon"/>
    <dgm:cxn modelId="{E0C2726D-8C65-4274-B78F-8250CB815872}" type="presOf" srcId="{81F90C44-A42D-4A22-8FF1-4495F91DC553}" destId="{784ECA6D-B79D-42AA-A640-66C0964A97B3}" srcOrd="0" destOrd="0" presId="urn:microsoft.com/office/officeart/2005/8/layout/rings+Icon"/>
    <dgm:cxn modelId="{DB184920-0D68-4384-A18E-768FFC383C22}" type="presOf" srcId="{6C1FD9DF-F4C3-4AC4-917D-DE11A058781B}" destId="{03524A94-F628-44B9-9956-A0BCE9A2625C}" srcOrd="0" destOrd="0" presId="urn:microsoft.com/office/officeart/2005/8/layout/rings+Icon"/>
    <dgm:cxn modelId="{118C3F24-CE86-4FB0-AC99-3113C38D9A97}" type="presOf" srcId="{628C8A30-381F-442E-AEFF-2D825A3D46AC}" destId="{46451D18-F5A7-458C-8FDB-4030782A9102}" srcOrd="0" destOrd="0" presId="urn:microsoft.com/office/officeart/2005/8/layout/rings+Icon"/>
    <dgm:cxn modelId="{B640873A-BC53-4A19-9620-275F9944D023}" srcId="{81F90C44-A42D-4A22-8FF1-4495F91DC553}" destId="{6C1FD9DF-F4C3-4AC4-917D-DE11A058781B}" srcOrd="1" destOrd="0" parTransId="{6F34103E-AFD6-4C79-B77E-B2EC77DBD6B1}" sibTransId="{890C47B2-9578-4308-8FE8-13117C61EDB4}"/>
    <dgm:cxn modelId="{28FB52FC-6C36-42E3-86C4-6E05E69469DA}" type="presParOf" srcId="{784ECA6D-B79D-42AA-A640-66C0964A97B3}" destId="{46451D18-F5A7-458C-8FDB-4030782A9102}" srcOrd="0" destOrd="0" presId="urn:microsoft.com/office/officeart/2005/8/layout/rings+Icon"/>
    <dgm:cxn modelId="{A1518189-EBDF-4741-82D4-8000D29485BD}" type="presParOf" srcId="{784ECA6D-B79D-42AA-A640-66C0964A97B3}" destId="{03524A94-F628-44B9-9956-A0BCE9A2625C}" srcOrd="1" destOrd="0" presId="urn:microsoft.com/office/officeart/2005/8/layout/rings+Icon"/>
    <dgm:cxn modelId="{6F65863F-C003-4B6B-BBD5-DEE3FF71FE59}" type="presParOf" srcId="{784ECA6D-B79D-42AA-A640-66C0964A97B3}" destId="{588C261C-D91E-4B86-92E3-2C5F2CBE7140}"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0958C41-A832-4051-AB83-89DC678A9D7E}" type="doc">
      <dgm:prSet loTypeId="urn:microsoft.com/office/officeart/2005/8/layout/chevron1" loCatId="process" qsTypeId="urn:microsoft.com/office/officeart/2005/8/quickstyle/simple5" qsCatId="simple" csTypeId="urn:microsoft.com/office/officeart/2005/8/colors/colorful4" csCatId="colorful" phldr="1"/>
      <dgm:spPr/>
    </dgm:pt>
    <dgm:pt modelId="{8A5917A5-C77D-4256-8BC5-EFE7DD1CC2F3}">
      <dgm:prSet phldrT="[Text]" custT="1"/>
      <dgm:spPr/>
      <dgm:t>
        <a:bodyPr/>
        <a:lstStyle/>
        <a:p>
          <a:r>
            <a:rPr lang="en-GB" sz="2400" b="1" dirty="0" smtClean="0"/>
            <a:t>Y1</a:t>
          </a:r>
          <a:endParaRPr lang="en-GB" sz="2400" b="1" dirty="0"/>
        </a:p>
      </dgm:t>
    </dgm:pt>
    <dgm:pt modelId="{C48B7C2F-47E2-40F4-BC40-D50D58F34692}" type="parTrans" cxnId="{3B729E01-BEB0-4415-A52D-8E8DFA1363BA}">
      <dgm:prSet/>
      <dgm:spPr/>
      <dgm:t>
        <a:bodyPr/>
        <a:lstStyle/>
        <a:p>
          <a:endParaRPr lang="en-GB" sz="2400" b="1"/>
        </a:p>
      </dgm:t>
    </dgm:pt>
    <dgm:pt modelId="{D5475D8D-FF17-4C19-9627-E6D289C644A6}" type="sibTrans" cxnId="{3B729E01-BEB0-4415-A52D-8E8DFA1363BA}">
      <dgm:prSet/>
      <dgm:spPr/>
      <dgm:t>
        <a:bodyPr/>
        <a:lstStyle/>
        <a:p>
          <a:endParaRPr lang="en-GB" sz="2400" b="1"/>
        </a:p>
      </dgm:t>
    </dgm:pt>
    <dgm:pt modelId="{531B9199-DA48-49AD-8B3C-2AD5F51C3B7E}">
      <dgm:prSet phldrT="[Text]" custT="1"/>
      <dgm:spPr/>
      <dgm:t>
        <a:bodyPr/>
        <a:lstStyle/>
        <a:p>
          <a:r>
            <a:rPr lang="en-GB" sz="2400" b="1" dirty="0" smtClean="0"/>
            <a:t>Y2</a:t>
          </a:r>
          <a:endParaRPr lang="en-GB" sz="2400" b="1" dirty="0"/>
        </a:p>
      </dgm:t>
    </dgm:pt>
    <dgm:pt modelId="{37B9CCFD-B1E1-438A-915A-C368D2F6B1AA}" type="parTrans" cxnId="{034EBB5B-D655-4A73-B300-2ABAEBFED5B5}">
      <dgm:prSet/>
      <dgm:spPr/>
      <dgm:t>
        <a:bodyPr/>
        <a:lstStyle/>
        <a:p>
          <a:endParaRPr lang="en-GB" sz="2400" b="1"/>
        </a:p>
      </dgm:t>
    </dgm:pt>
    <dgm:pt modelId="{68319F3A-0CC0-4C5A-B3EA-4D574907B299}" type="sibTrans" cxnId="{034EBB5B-D655-4A73-B300-2ABAEBFED5B5}">
      <dgm:prSet/>
      <dgm:spPr/>
      <dgm:t>
        <a:bodyPr/>
        <a:lstStyle/>
        <a:p>
          <a:endParaRPr lang="en-GB" sz="2400" b="1"/>
        </a:p>
      </dgm:t>
    </dgm:pt>
    <dgm:pt modelId="{4B6AD562-1BC0-4782-ABB2-8FC1954758D8}">
      <dgm:prSet phldrT="[Text]" custT="1"/>
      <dgm:spPr/>
      <dgm:t>
        <a:bodyPr/>
        <a:lstStyle/>
        <a:p>
          <a:r>
            <a:rPr lang="en-GB" sz="2400" b="1" dirty="0" smtClean="0"/>
            <a:t>Y3</a:t>
          </a:r>
          <a:endParaRPr lang="en-GB" sz="2400" b="1" dirty="0"/>
        </a:p>
      </dgm:t>
    </dgm:pt>
    <dgm:pt modelId="{091FD59E-BBD2-4F58-8149-745A3050B83B}" type="parTrans" cxnId="{81C8C78C-CFF9-42F4-A6DA-81F7EF20DB78}">
      <dgm:prSet/>
      <dgm:spPr/>
      <dgm:t>
        <a:bodyPr/>
        <a:lstStyle/>
        <a:p>
          <a:endParaRPr lang="en-GB" sz="2400" b="1"/>
        </a:p>
      </dgm:t>
    </dgm:pt>
    <dgm:pt modelId="{0DBC4BC7-9549-4B69-83B9-293AF639CD68}" type="sibTrans" cxnId="{81C8C78C-CFF9-42F4-A6DA-81F7EF20DB78}">
      <dgm:prSet/>
      <dgm:spPr/>
      <dgm:t>
        <a:bodyPr/>
        <a:lstStyle/>
        <a:p>
          <a:endParaRPr lang="en-GB" sz="2400" b="1"/>
        </a:p>
      </dgm:t>
    </dgm:pt>
    <dgm:pt modelId="{B710C13E-7352-455C-9273-5A56133A8AE2}">
      <dgm:prSet custT="1"/>
      <dgm:spPr/>
      <dgm:t>
        <a:bodyPr/>
        <a:lstStyle/>
        <a:p>
          <a:r>
            <a:rPr lang="en-GB" sz="2400" b="1" dirty="0" smtClean="0"/>
            <a:t>Y4</a:t>
          </a:r>
          <a:endParaRPr lang="en-GB" sz="2400" b="1" dirty="0"/>
        </a:p>
      </dgm:t>
    </dgm:pt>
    <dgm:pt modelId="{9C1D2828-B43E-4BBB-BF5A-6F6D92B47150}" type="parTrans" cxnId="{50F54481-8E3C-44FE-B210-E916B043B26A}">
      <dgm:prSet/>
      <dgm:spPr/>
      <dgm:t>
        <a:bodyPr/>
        <a:lstStyle/>
        <a:p>
          <a:endParaRPr lang="en-GB" sz="2400" b="1"/>
        </a:p>
      </dgm:t>
    </dgm:pt>
    <dgm:pt modelId="{9203BCC4-72D1-4EF1-BC34-B2063F0E6188}" type="sibTrans" cxnId="{50F54481-8E3C-44FE-B210-E916B043B26A}">
      <dgm:prSet/>
      <dgm:spPr/>
      <dgm:t>
        <a:bodyPr/>
        <a:lstStyle/>
        <a:p>
          <a:endParaRPr lang="en-GB" sz="2400" b="1"/>
        </a:p>
      </dgm:t>
    </dgm:pt>
    <dgm:pt modelId="{C322F6DA-BD49-49DB-A807-2D1557600202}">
      <dgm:prSet custT="1"/>
      <dgm:spPr/>
      <dgm:t>
        <a:bodyPr/>
        <a:lstStyle/>
        <a:p>
          <a:r>
            <a:rPr lang="en-GB" sz="2400" b="1" dirty="0" smtClean="0"/>
            <a:t>Y6</a:t>
          </a:r>
          <a:endParaRPr lang="en-GB" sz="2400" b="1" dirty="0"/>
        </a:p>
      </dgm:t>
    </dgm:pt>
    <dgm:pt modelId="{448725ED-6249-426D-BFE6-C7A38F07D50E}" type="parTrans" cxnId="{0C30A1CC-FBAA-4CD8-8D28-7EF814ACE2E6}">
      <dgm:prSet/>
      <dgm:spPr/>
      <dgm:t>
        <a:bodyPr/>
        <a:lstStyle/>
        <a:p>
          <a:endParaRPr lang="en-GB" sz="2400" b="1"/>
        </a:p>
      </dgm:t>
    </dgm:pt>
    <dgm:pt modelId="{C5FF804D-4149-45AE-9E35-A9B9C57AFE4F}" type="sibTrans" cxnId="{0C30A1CC-FBAA-4CD8-8D28-7EF814ACE2E6}">
      <dgm:prSet/>
      <dgm:spPr/>
      <dgm:t>
        <a:bodyPr/>
        <a:lstStyle/>
        <a:p>
          <a:endParaRPr lang="en-GB" sz="2400" b="1"/>
        </a:p>
      </dgm:t>
    </dgm:pt>
    <dgm:pt modelId="{FCB5F9E2-F02D-4CB4-8AC4-71236533BCA8}">
      <dgm:prSet custT="1"/>
      <dgm:spPr/>
      <dgm:t>
        <a:bodyPr/>
        <a:lstStyle/>
        <a:p>
          <a:r>
            <a:rPr lang="en-GB" sz="2400" b="1" dirty="0" smtClean="0"/>
            <a:t>Y5</a:t>
          </a:r>
          <a:endParaRPr lang="en-GB" sz="2400" b="1" dirty="0"/>
        </a:p>
      </dgm:t>
    </dgm:pt>
    <dgm:pt modelId="{34701022-12A5-435A-A913-A639CCA82C4F}" type="parTrans" cxnId="{6501F13E-79D7-4D4C-A935-2288229AAAD4}">
      <dgm:prSet/>
      <dgm:spPr/>
      <dgm:t>
        <a:bodyPr/>
        <a:lstStyle/>
        <a:p>
          <a:endParaRPr lang="en-GB" sz="2400" b="1"/>
        </a:p>
      </dgm:t>
    </dgm:pt>
    <dgm:pt modelId="{00A1B279-96D8-44AC-9CF3-B8C0A084A22C}" type="sibTrans" cxnId="{6501F13E-79D7-4D4C-A935-2288229AAAD4}">
      <dgm:prSet/>
      <dgm:spPr/>
      <dgm:t>
        <a:bodyPr/>
        <a:lstStyle/>
        <a:p>
          <a:endParaRPr lang="en-GB" sz="2400" b="1"/>
        </a:p>
      </dgm:t>
    </dgm:pt>
    <dgm:pt modelId="{B3BB0615-5282-40A0-88A0-53A8A4BDE303}">
      <dgm:prSet custT="1"/>
      <dgm:spPr/>
      <dgm:t>
        <a:bodyPr/>
        <a:lstStyle/>
        <a:p>
          <a:r>
            <a:rPr lang="en-GB" sz="2400" b="1" dirty="0" smtClean="0"/>
            <a:t>Y7</a:t>
          </a:r>
          <a:endParaRPr lang="en-GB" sz="2400" b="1" dirty="0"/>
        </a:p>
      </dgm:t>
    </dgm:pt>
    <dgm:pt modelId="{98577D70-80CA-47C7-A33B-0616AF417CE1}" type="parTrans" cxnId="{B183414E-A890-4C30-8429-8A3EB7C7EECE}">
      <dgm:prSet/>
      <dgm:spPr/>
      <dgm:t>
        <a:bodyPr/>
        <a:lstStyle/>
        <a:p>
          <a:endParaRPr lang="en-GB" sz="2400" b="1"/>
        </a:p>
      </dgm:t>
    </dgm:pt>
    <dgm:pt modelId="{2919A49A-11BC-449D-AF08-90706495AFFB}" type="sibTrans" cxnId="{B183414E-A890-4C30-8429-8A3EB7C7EECE}">
      <dgm:prSet/>
      <dgm:spPr/>
      <dgm:t>
        <a:bodyPr/>
        <a:lstStyle/>
        <a:p>
          <a:endParaRPr lang="en-GB" sz="2400" b="1"/>
        </a:p>
      </dgm:t>
    </dgm:pt>
    <dgm:pt modelId="{4C1CAC85-75C4-4C30-BBAA-97366451B87F}" type="pres">
      <dgm:prSet presAssocID="{00958C41-A832-4051-AB83-89DC678A9D7E}" presName="Name0" presStyleCnt="0">
        <dgm:presLayoutVars>
          <dgm:dir/>
          <dgm:animLvl val="lvl"/>
          <dgm:resizeHandles val="exact"/>
        </dgm:presLayoutVars>
      </dgm:prSet>
      <dgm:spPr/>
    </dgm:pt>
    <dgm:pt modelId="{28D07804-884C-4973-8D12-341260B16D5C}" type="pres">
      <dgm:prSet presAssocID="{8A5917A5-C77D-4256-8BC5-EFE7DD1CC2F3}" presName="parTxOnly" presStyleLbl="node1" presStyleIdx="0" presStyleCnt="7">
        <dgm:presLayoutVars>
          <dgm:chMax val="0"/>
          <dgm:chPref val="0"/>
          <dgm:bulletEnabled val="1"/>
        </dgm:presLayoutVars>
      </dgm:prSet>
      <dgm:spPr/>
      <dgm:t>
        <a:bodyPr/>
        <a:lstStyle/>
        <a:p>
          <a:endParaRPr lang="en-GB"/>
        </a:p>
      </dgm:t>
    </dgm:pt>
    <dgm:pt modelId="{FDDFD8BD-809A-4CAC-B5D7-DE94A67571BF}" type="pres">
      <dgm:prSet presAssocID="{D5475D8D-FF17-4C19-9627-E6D289C644A6}" presName="parTxOnlySpace" presStyleCnt="0"/>
      <dgm:spPr/>
    </dgm:pt>
    <dgm:pt modelId="{8C1B4F04-C1D4-4712-B2F6-CEFAB4E4F54A}" type="pres">
      <dgm:prSet presAssocID="{531B9199-DA48-49AD-8B3C-2AD5F51C3B7E}" presName="parTxOnly" presStyleLbl="node1" presStyleIdx="1" presStyleCnt="7">
        <dgm:presLayoutVars>
          <dgm:chMax val="0"/>
          <dgm:chPref val="0"/>
          <dgm:bulletEnabled val="1"/>
        </dgm:presLayoutVars>
      </dgm:prSet>
      <dgm:spPr/>
      <dgm:t>
        <a:bodyPr/>
        <a:lstStyle/>
        <a:p>
          <a:endParaRPr lang="en-GB"/>
        </a:p>
      </dgm:t>
    </dgm:pt>
    <dgm:pt modelId="{7C25ED38-617D-4C79-A32E-CBD72FA999C1}" type="pres">
      <dgm:prSet presAssocID="{68319F3A-0CC0-4C5A-B3EA-4D574907B299}" presName="parTxOnlySpace" presStyleCnt="0"/>
      <dgm:spPr/>
    </dgm:pt>
    <dgm:pt modelId="{733C5E6B-B21C-4BAB-AEC2-0A27C6D23CBC}" type="pres">
      <dgm:prSet presAssocID="{4B6AD562-1BC0-4782-ABB2-8FC1954758D8}" presName="parTxOnly" presStyleLbl="node1" presStyleIdx="2" presStyleCnt="7">
        <dgm:presLayoutVars>
          <dgm:chMax val="0"/>
          <dgm:chPref val="0"/>
          <dgm:bulletEnabled val="1"/>
        </dgm:presLayoutVars>
      </dgm:prSet>
      <dgm:spPr/>
      <dgm:t>
        <a:bodyPr/>
        <a:lstStyle/>
        <a:p>
          <a:endParaRPr lang="en-GB"/>
        </a:p>
      </dgm:t>
    </dgm:pt>
    <dgm:pt modelId="{3AF53AF7-722C-458B-92CB-BC4B7F3B9D3C}" type="pres">
      <dgm:prSet presAssocID="{0DBC4BC7-9549-4B69-83B9-293AF639CD68}" presName="parTxOnlySpace" presStyleCnt="0"/>
      <dgm:spPr/>
    </dgm:pt>
    <dgm:pt modelId="{A02FA44F-4E90-405D-B2C9-9A719A9F3D1D}" type="pres">
      <dgm:prSet presAssocID="{B710C13E-7352-455C-9273-5A56133A8AE2}" presName="parTxOnly" presStyleLbl="node1" presStyleIdx="3" presStyleCnt="7">
        <dgm:presLayoutVars>
          <dgm:chMax val="0"/>
          <dgm:chPref val="0"/>
          <dgm:bulletEnabled val="1"/>
        </dgm:presLayoutVars>
      </dgm:prSet>
      <dgm:spPr/>
      <dgm:t>
        <a:bodyPr/>
        <a:lstStyle/>
        <a:p>
          <a:endParaRPr lang="en-GB"/>
        </a:p>
      </dgm:t>
    </dgm:pt>
    <dgm:pt modelId="{129AC424-9379-4551-A259-41AE58ADC83F}" type="pres">
      <dgm:prSet presAssocID="{9203BCC4-72D1-4EF1-BC34-B2063F0E6188}" presName="parTxOnlySpace" presStyleCnt="0"/>
      <dgm:spPr/>
    </dgm:pt>
    <dgm:pt modelId="{3CF200B4-0316-470E-BB76-6A71998C1FA3}" type="pres">
      <dgm:prSet presAssocID="{FCB5F9E2-F02D-4CB4-8AC4-71236533BCA8}" presName="parTxOnly" presStyleLbl="node1" presStyleIdx="4" presStyleCnt="7">
        <dgm:presLayoutVars>
          <dgm:chMax val="0"/>
          <dgm:chPref val="0"/>
          <dgm:bulletEnabled val="1"/>
        </dgm:presLayoutVars>
      </dgm:prSet>
      <dgm:spPr/>
      <dgm:t>
        <a:bodyPr/>
        <a:lstStyle/>
        <a:p>
          <a:endParaRPr lang="en-GB"/>
        </a:p>
      </dgm:t>
    </dgm:pt>
    <dgm:pt modelId="{60B5B957-E489-4061-A096-BA8A760BF320}" type="pres">
      <dgm:prSet presAssocID="{00A1B279-96D8-44AC-9CF3-B8C0A084A22C}" presName="parTxOnlySpace" presStyleCnt="0"/>
      <dgm:spPr/>
    </dgm:pt>
    <dgm:pt modelId="{0B4D40FE-855E-4FF5-864B-3D5148D09BCB}" type="pres">
      <dgm:prSet presAssocID="{C322F6DA-BD49-49DB-A807-2D1557600202}" presName="parTxOnly" presStyleLbl="node1" presStyleIdx="5" presStyleCnt="7">
        <dgm:presLayoutVars>
          <dgm:chMax val="0"/>
          <dgm:chPref val="0"/>
          <dgm:bulletEnabled val="1"/>
        </dgm:presLayoutVars>
      </dgm:prSet>
      <dgm:spPr/>
      <dgm:t>
        <a:bodyPr/>
        <a:lstStyle/>
        <a:p>
          <a:endParaRPr lang="en-GB"/>
        </a:p>
      </dgm:t>
    </dgm:pt>
    <dgm:pt modelId="{A2D7CF7C-1F61-4792-9E6A-7FFD034E20D8}" type="pres">
      <dgm:prSet presAssocID="{C5FF804D-4149-45AE-9E35-A9B9C57AFE4F}" presName="parTxOnlySpace" presStyleCnt="0"/>
      <dgm:spPr/>
    </dgm:pt>
    <dgm:pt modelId="{76D04D5A-EE42-4191-A56D-DCA9647898B1}" type="pres">
      <dgm:prSet presAssocID="{B3BB0615-5282-40A0-88A0-53A8A4BDE303}" presName="parTxOnly" presStyleLbl="node1" presStyleIdx="6" presStyleCnt="7">
        <dgm:presLayoutVars>
          <dgm:chMax val="0"/>
          <dgm:chPref val="0"/>
          <dgm:bulletEnabled val="1"/>
        </dgm:presLayoutVars>
      </dgm:prSet>
      <dgm:spPr/>
      <dgm:t>
        <a:bodyPr/>
        <a:lstStyle/>
        <a:p>
          <a:endParaRPr lang="en-GB"/>
        </a:p>
      </dgm:t>
    </dgm:pt>
  </dgm:ptLst>
  <dgm:cxnLst>
    <dgm:cxn modelId="{7BAD59F1-E40E-4EC9-9535-03FA1B1C5033}" type="presOf" srcId="{B710C13E-7352-455C-9273-5A56133A8AE2}" destId="{A02FA44F-4E90-405D-B2C9-9A719A9F3D1D}" srcOrd="0" destOrd="0" presId="urn:microsoft.com/office/officeart/2005/8/layout/chevron1"/>
    <dgm:cxn modelId="{47ACA917-1290-4466-9A86-8C6B9CFDCE69}" type="presOf" srcId="{B3BB0615-5282-40A0-88A0-53A8A4BDE303}" destId="{76D04D5A-EE42-4191-A56D-DCA9647898B1}" srcOrd="0" destOrd="0" presId="urn:microsoft.com/office/officeart/2005/8/layout/chevron1"/>
    <dgm:cxn modelId="{B183414E-A890-4C30-8429-8A3EB7C7EECE}" srcId="{00958C41-A832-4051-AB83-89DC678A9D7E}" destId="{B3BB0615-5282-40A0-88A0-53A8A4BDE303}" srcOrd="6" destOrd="0" parTransId="{98577D70-80CA-47C7-A33B-0616AF417CE1}" sibTransId="{2919A49A-11BC-449D-AF08-90706495AFFB}"/>
    <dgm:cxn modelId="{81C8C78C-CFF9-42F4-A6DA-81F7EF20DB78}" srcId="{00958C41-A832-4051-AB83-89DC678A9D7E}" destId="{4B6AD562-1BC0-4782-ABB2-8FC1954758D8}" srcOrd="2" destOrd="0" parTransId="{091FD59E-BBD2-4F58-8149-745A3050B83B}" sibTransId="{0DBC4BC7-9549-4B69-83B9-293AF639CD68}"/>
    <dgm:cxn modelId="{E148F76B-E74C-48F5-8CE7-43050D5F04BE}" type="presOf" srcId="{00958C41-A832-4051-AB83-89DC678A9D7E}" destId="{4C1CAC85-75C4-4C30-BBAA-97366451B87F}" srcOrd="0" destOrd="0" presId="urn:microsoft.com/office/officeart/2005/8/layout/chevron1"/>
    <dgm:cxn modelId="{6BD5B9A2-1E27-4AAA-8E15-41F6518F0AA5}" type="presOf" srcId="{FCB5F9E2-F02D-4CB4-8AC4-71236533BCA8}" destId="{3CF200B4-0316-470E-BB76-6A71998C1FA3}" srcOrd="0" destOrd="0" presId="urn:microsoft.com/office/officeart/2005/8/layout/chevron1"/>
    <dgm:cxn modelId="{6501F13E-79D7-4D4C-A935-2288229AAAD4}" srcId="{00958C41-A832-4051-AB83-89DC678A9D7E}" destId="{FCB5F9E2-F02D-4CB4-8AC4-71236533BCA8}" srcOrd="4" destOrd="0" parTransId="{34701022-12A5-435A-A913-A639CCA82C4F}" sibTransId="{00A1B279-96D8-44AC-9CF3-B8C0A084A22C}"/>
    <dgm:cxn modelId="{B8D5A59C-4E26-42BA-A8E5-1CB3AF4DA6B2}" type="presOf" srcId="{C322F6DA-BD49-49DB-A807-2D1557600202}" destId="{0B4D40FE-855E-4FF5-864B-3D5148D09BCB}" srcOrd="0" destOrd="0" presId="urn:microsoft.com/office/officeart/2005/8/layout/chevron1"/>
    <dgm:cxn modelId="{4AE2586B-C96D-4D46-BC30-91DCCD0A84EB}" type="presOf" srcId="{4B6AD562-1BC0-4782-ABB2-8FC1954758D8}" destId="{733C5E6B-B21C-4BAB-AEC2-0A27C6D23CBC}" srcOrd="0" destOrd="0" presId="urn:microsoft.com/office/officeart/2005/8/layout/chevron1"/>
    <dgm:cxn modelId="{561D6D2D-96AE-4BCE-AE8C-BB7C2F660933}" type="presOf" srcId="{8A5917A5-C77D-4256-8BC5-EFE7DD1CC2F3}" destId="{28D07804-884C-4973-8D12-341260B16D5C}" srcOrd="0" destOrd="0" presId="urn:microsoft.com/office/officeart/2005/8/layout/chevron1"/>
    <dgm:cxn modelId="{86484E3C-A522-4CBB-8B4A-4D29E837855F}" type="presOf" srcId="{531B9199-DA48-49AD-8B3C-2AD5F51C3B7E}" destId="{8C1B4F04-C1D4-4712-B2F6-CEFAB4E4F54A}" srcOrd="0" destOrd="0" presId="urn:microsoft.com/office/officeart/2005/8/layout/chevron1"/>
    <dgm:cxn modelId="{0C30A1CC-FBAA-4CD8-8D28-7EF814ACE2E6}" srcId="{00958C41-A832-4051-AB83-89DC678A9D7E}" destId="{C322F6DA-BD49-49DB-A807-2D1557600202}" srcOrd="5" destOrd="0" parTransId="{448725ED-6249-426D-BFE6-C7A38F07D50E}" sibTransId="{C5FF804D-4149-45AE-9E35-A9B9C57AFE4F}"/>
    <dgm:cxn modelId="{3B729E01-BEB0-4415-A52D-8E8DFA1363BA}" srcId="{00958C41-A832-4051-AB83-89DC678A9D7E}" destId="{8A5917A5-C77D-4256-8BC5-EFE7DD1CC2F3}" srcOrd="0" destOrd="0" parTransId="{C48B7C2F-47E2-40F4-BC40-D50D58F34692}" sibTransId="{D5475D8D-FF17-4C19-9627-E6D289C644A6}"/>
    <dgm:cxn modelId="{034EBB5B-D655-4A73-B300-2ABAEBFED5B5}" srcId="{00958C41-A832-4051-AB83-89DC678A9D7E}" destId="{531B9199-DA48-49AD-8B3C-2AD5F51C3B7E}" srcOrd="1" destOrd="0" parTransId="{37B9CCFD-B1E1-438A-915A-C368D2F6B1AA}" sibTransId="{68319F3A-0CC0-4C5A-B3EA-4D574907B299}"/>
    <dgm:cxn modelId="{50F54481-8E3C-44FE-B210-E916B043B26A}" srcId="{00958C41-A832-4051-AB83-89DC678A9D7E}" destId="{B710C13E-7352-455C-9273-5A56133A8AE2}" srcOrd="3" destOrd="0" parTransId="{9C1D2828-B43E-4BBB-BF5A-6F6D92B47150}" sibTransId="{9203BCC4-72D1-4EF1-BC34-B2063F0E6188}"/>
    <dgm:cxn modelId="{8F1ACABE-7A03-40E2-BB38-7E42B86287B3}" type="presParOf" srcId="{4C1CAC85-75C4-4C30-BBAA-97366451B87F}" destId="{28D07804-884C-4973-8D12-341260B16D5C}" srcOrd="0" destOrd="0" presId="urn:microsoft.com/office/officeart/2005/8/layout/chevron1"/>
    <dgm:cxn modelId="{D83AC3B7-04A3-44E5-A8C2-AD08F4982EDC}" type="presParOf" srcId="{4C1CAC85-75C4-4C30-BBAA-97366451B87F}" destId="{FDDFD8BD-809A-4CAC-B5D7-DE94A67571BF}" srcOrd="1" destOrd="0" presId="urn:microsoft.com/office/officeart/2005/8/layout/chevron1"/>
    <dgm:cxn modelId="{1C18F902-1C07-44C9-9BC8-28C18A566DA4}" type="presParOf" srcId="{4C1CAC85-75C4-4C30-BBAA-97366451B87F}" destId="{8C1B4F04-C1D4-4712-B2F6-CEFAB4E4F54A}" srcOrd="2" destOrd="0" presId="urn:microsoft.com/office/officeart/2005/8/layout/chevron1"/>
    <dgm:cxn modelId="{E7DAE0D4-A7B3-4CA7-A481-A2A7B0B54AE3}" type="presParOf" srcId="{4C1CAC85-75C4-4C30-BBAA-97366451B87F}" destId="{7C25ED38-617D-4C79-A32E-CBD72FA999C1}" srcOrd="3" destOrd="0" presId="urn:microsoft.com/office/officeart/2005/8/layout/chevron1"/>
    <dgm:cxn modelId="{AD575125-C414-4F71-9631-103EE8024F6D}" type="presParOf" srcId="{4C1CAC85-75C4-4C30-BBAA-97366451B87F}" destId="{733C5E6B-B21C-4BAB-AEC2-0A27C6D23CBC}" srcOrd="4" destOrd="0" presId="urn:microsoft.com/office/officeart/2005/8/layout/chevron1"/>
    <dgm:cxn modelId="{2F2B905E-02C0-4D00-B133-B76DAC9A2A65}" type="presParOf" srcId="{4C1CAC85-75C4-4C30-BBAA-97366451B87F}" destId="{3AF53AF7-722C-458B-92CB-BC4B7F3B9D3C}" srcOrd="5" destOrd="0" presId="urn:microsoft.com/office/officeart/2005/8/layout/chevron1"/>
    <dgm:cxn modelId="{326993B6-7F79-434E-9BB6-4B1014812CD6}" type="presParOf" srcId="{4C1CAC85-75C4-4C30-BBAA-97366451B87F}" destId="{A02FA44F-4E90-405D-B2C9-9A719A9F3D1D}" srcOrd="6" destOrd="0" presId="urn:microsoft.com/office/officeart/2005/8/layout/chevron1"/>
    <dgm:cxn modelId="{BDAEA629-4112-4F22-AFF0-00D35E7CDDCF}" type="presParOf" srcId="{4C1CAC85-75C4-4C30-BBAA-97366451B87F}" destId="{129AC424-9379-4551-A259-41AE58ADC83F}" srcOrd="7" destOrd="0" presId="urn:microsoft.com/office/officeart/2005/8/layout/chevron1"/>
    <dgm:cxn modelId="{668E2DCB-420F-47C1-978E-30E284CC90FB}" type="presParOf" srcId="{4C1CAC85-75C4-4C30-BBAA-97366451B87F}" destId="{3CF200B4-0316-470E-BB76-6A71998C1FA3}" srcOrd="8" destOrd="0" presId="urn:microsoft.com/office/officeart/2005/8/layout/chevron1"/>
    <dgm:cxn modelId="{AC7F85AD-528D-41FC-A5A4-0BEC443986C8}" type="presParOf" srcId="{4C1CAC85-75C4-4C30-BBAA-97366451B87F}" destId="{60B5B957-E489-4061-A096-BA8A760BF320}" srcOrd="9" destOrd="0" presId="urn:microsoft.com/office/officeart/2005/8/layout/chevron1"/>
    <dgm:cxn modelId="{AE901F83-CAF2-40DE-B420-9153454B6197}" type="presParOf" srcId="{4C1CAC85-75C4-4C30-BBAA-97366451B87F}" destId="{0B4D40FE-855E-4FF5-864B-3D5148D09BCB}" srcOrd="10" destOrd="0" presId="urn:microsoft.com/office/officeart/2005/8/layout/chevron1"/>
    <dgm:cxn modelId="{EE0DF3DC-3167-4E57-973F-C8824BE0CC69}" type="presParOf" srcId="{4C1CAC85-75C4-4C30-BBAA-97366451B87F}" destId="{A2D7CF7C-1F61-4792-9E6A-7FFD034E20D8}" srcOrd="11" destOrd="0" presId="urn:microsoft.com/office/officeart/2005/8/layout/chevron1"/>
    <dgm:cxn modelId="{EDFBAF02-0BC5-4EAA-B6C8-DAF1FB9FF449}" type="presParOf" srcId="{4C1CAC85-75C4-4C30-BBAA-97366451B87F}" destId="{76D04D5A-EE42-4191-A56D-DCA9647898B1}" srcOrd="12"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448B86-4A0C-4D14-A534-E3D74BB20CDA}">
      <dsp:nvSpPr>
        <dsp:cNvPr id="0" name=""/>
        <dsp:cNvSpPr/>
      </dsp:nvSpPr>
      <dsp:spPr>
        <a:xfrm>
          <a:off x="0" y="0"/>
          <a:ext cx="3554074" cy="4742612"/>
        </a:xfrm>
        <a:prstGeom prst="roundRect">
          <a:avLst>
            <a:gd name="adj" fmla="val 10000"/>
          </a:avLst>
        </a:prstGeom>
        <a:solidFill>
          <a:schemeClr val="accent5">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GB" sz="4000" b="1" kern="1200" dirty="0" smtClean="0"/>
            <a:t>Proposal Criteria</a:t>
          </a:r>
          <a:endParaRPr lang="en-GB" sz="4000" b="1" kern="1200" dirty="0"/>
        </a:p>
      </dsp:txBody>
      <dsp:txXfrm>
        <a:off x="0" y="0"/>
        <a:ext cx="3554074" cy="1422783"/>
      </dsp:txXfrm>
    </dsp:sp>
    <dsp:sp modelId="{4D68C6B8-8B23-493B-B06F-86A2033D2316}">
      <dsp:nvSpPr>
        <dsp:cNvPr id="0" name=""/>
        <dsp:cNvSpPr/>
      </dsp:nvSpPr>
      <dsp:spPr>
        <a:xfrm>
          <a:off x="355407" y="1449081"/>
          <a:ext cx="2843259" cy="548653"/>
        </a:xfrm>
        <a:prstGeom prst="roundRect">
          <a:avLst>
            <a:gd name="adj" fmla="val 1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l" defTabSz="1244600">
            <a:lnSpc>
              <a:spcPct val="90000"/>
            </a:lnSpc>
            <a:spcBef>
              <a:spcPct val="0"/>
            </a:spcBef>
            <a:spcAft>
              <a:spcPct val="35000"/>
            </a:spcAft>
          </a:pPr>
          <a:r>
            <a:rPr lang="en-GB" sz="2800" kern="1200" dirty="0" smtClean="0"/>
            <a:t>    </a:t>
          </a:r>
          <a:r>
            <a:rPr lang="en-GB" sz="2800" b="1" kern="1200" dirty="0" smtClean="0"/>
            <a:t>S</a:t>
          </a:r>
          <a:r>
            <a:rPr lang="en-GB" sz="2800" kern="1200" dirty="0" smtClean="0"/>
            <a:t>pecific</a:t>
          </a:r>
          <a:endParaRPr lang="en-GB" sz="2800" kern="1200" dirty="0"/>
        </a:p>
      </dsp:txBody>
      <dsp:txXfrm>
        <a:off x="371476" y="1465150"/>
        <a:ext cx="2811121" cy="516515"/>
      </dsp:txXfrm>
    </dsp:sp>
    <dsp:sp modelId="{32ADC4DE-D32A-44F6-B741-31F1A874B83D}">
      <dsp:nvSpPr>
        <dsp:cNvPr id="0" name=""/>
        <dsp:cNvSpPr/>
      </dsp:nvSpPr>
      <dsp:spPr>
        <a:xfrm>
          <a:off x="355407" y="2056743"/>
          <a:ext cx="2843259" cy="548653"/>
        </a:xfrm>
        <a:prstGeom prst="roundRect">
          <a:avLst>
            <a:gd name="adj" fmla="val 10000"/>
          </a:avLst>
        </a:prstGeom>
        <a:solidFill>
          <a:schemeClr val="accent5">
            <a:hueOff val="-1838336"/>
            <a:satOff val="-2557"/>
            <a:lumOff val="-98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l" defTabSz="1244600">
            <a:lnSpc>
              <a:spcPct val="90000"/>
            </a:lnSpc>
            <a:spcBef>
              <a:spcPct val="0"/>
            </a:spcBef>
            <a:spcAft>
              <a:spcPct val="35000"/>
            </a:spcAft>
          </a:pPr>
          <a:r>
            <a:rPr lang="en-GB" sz="2800" kern="1200" dirty="0" smtClean="0"/>
            <a:t>    </a:t>
          </a:r>
          <a:r>
            <a:rPr lang="en-GB" sz="2800" b="1" kern="1200" dirty="0" smtClean="0"/>
            <a:t>M</a:t>
          </a:r>
          <a:r>
            <a:rPr lang="en-GB" sz="2800" kern="1200" dirty="0" smtClean="0"/>
            <a:t>easurable</a:t>
          </a:r>
          <a:endParaRPr lang="en-GB" sz="2800" kern="1200" dirty="0"/>
        </a:p>
      </dsp:txBody>
      <dsp:txXfrm>
        <a:off x="371476" y="2072812"/>
        <a:ext cx="2811121" cy="516515"/>
      </dsp:txXfrm>
    </dsp:sp>
    <dsp:sp modelId="{DC4B3714-DCE4-4A02-8507-532586228510}">
      <dsp:nvSpPr>
        <dsp:cNvPr id="0" name=""/>
        <dsp:cNvSpPr/>
      </dsp:nvSpPr>
      <dsp:spPr>
        <a:xfrm>
          <a:off x="355407" y="2689805"/>
          <a:ext cx="2843259" cy="548653"/>
        </a:xfrm>
        <a:prstGeom prst="roundRect">
          <a:avLst>
            <a:gd name="adj" fmla="val 10000"/>
          </a:avLst>
        </a:prstGeom>
        <a:solidFill>
          <a:schemeClr val="accent5">
            <a:hueOff val="-3676672"/>
            <a:satOff val="-5114"/>
            <a:lumOff val="-196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l" defTabSz="1244600">
            <a:lnSpc>
              <a:spcPct val="90000"/>
            </a:lnSpc>
            <a:spcBef>
              <a:spcPct val="0"/>
            </a:spcBef>
            <a:spcAft>
              <a:spcPct val="35000"/>
            </a:spcAft>
          </a:pPr>
          <a:r>
            <a:rPr lang="en-GB" sz="2800" kern="1200" dirty="0" smtClean="0"/>
            <a:t>    </a:t>
          </a:r>
          <a:r>
            <a:rPr lang="en-GB" sz="2800" b="1" kern="1200" dirty="0" smtClean="0"/>
            <a:t>A</a:t>
          </a:r>
          <a:r>
            <a:rPr lang="en-GB" sz="2800" kern="1200" dirty="0" smtClean="0"/>
            <a:t>chievable</a:t>
          </a:r>
          <a:endParaRPr lang="en-GB" sz="2800" kern="1200" dirty="0"/>
        </a:p>
      </dsp:txBody>
      <dsp:txXfrm>
        <a:off x="371476" y="2705874"/>
        <a:ext cx="2811121" cy="516515"/>
      </dsp:txXfrm>
    </dsp:sp>
    <dsp:sp modelId="{6A35B6E7-10D1-494D-83A3-E26F2F88EA27}">
      <dsp:nvSpPr>
        <dsp:cNvPr id="0" name=""/>
        <dsp:cNvSpPr/>
      </dsp:nvSpPr>
      <dsp:spPr>
        <a:xfrm>
          <a:off x="355407" y="3322867"/>
          <a:ext cx="2843259" cy="548653"/>
        </a:xfrm>
        <a:prstGeom prst="roundRect">
          <a:avLst>
            <a:gd name="adj" fmla="val 10000"/>
          </a:avLst>
        </a:prstGeom>
        <a:solidFill>
          <a:schemeClr val="accent5">
            <a:hueOff val="-5515009"/>
            <a:satOff val="-7671"/>
            <a:lumOff val="-294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l" defTabSz="1244600">
            <a:lnSpc>
              <a:spcPct val="90000"/>
            </a:lnSpc>
            <a:spcBef>
              <a:spcPct val="0"/>
            </a:spcBef>
            <a:spcAft>
              <a:spcPct val="35000"/>
            </a:spcAft>
          </a:pPr>
          <a:r>
            <a:rPr lang="en-GB" sz="2800" kern="1200" dirty="0" smtClean="0"/>
            <a:t>    </a:t>
          </a:r>
          <a:r>
            <a:rPr lang="en-GB" sz="2800" b="1" kern="1200" dirty="0" smtClean="0"/>
            <a:t>R</a:t>
          </a:r>
          <a:r>
            <a:rPr lang="en-GB" sz="2800" kern="1200" dirty="0" smtClean="0"/>
            <a:t>elevant</a:t>
          </a:r>
          <a:endParaRPr lang="en-GB" sz="2800" kern="1200" dirty="0"/>
        </a:p>
      </dsp:txBody>
      <dsp:txXfrm>
        <a:off x="371476" y="3338936"/>
        <a:ext cx="2811121" cy="516515"/>
      </dsp:txXfrm>
    </dsp:sp>
    <dsp:sp modelId="{8735C8A6-E3B3-41A2-B7F1-DEF921FD1BE1}">
      <dsp:nvSpPr>
        <dsp:cNvPr id="0" name=""/>
        <dsp:cNvSpPr/>
      </dsp:nvSpPr>
      <dsp:spPr>
        <a:xfrm>
          <a:off x="355407" y="3955930"/>
          <a:ext cx="2843259" cy="548653"/>
        </a:xfrm>
        <a:prstGeom prst="roundRect">
          <a:avLst>
            <a:gd name="adj" fmla="val 10000"/>
          </a:avLst>
        </a:prstGeom>
        <a:solidFill>
          <a:schemeClr val="accent5">
            <a:hueOff val="-7353344"/>
            <a:satOff val="-10228"/>
            <a:lumOff val="-392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l" defTabSz="1244600">
            <a:lnSpc>
              <a:spcPct val="90000"/>
            </a:lnSpc>
            <a:spcBef>
              <a:spcPct val="0"/>
            </a:spcBef>
            <a:spcAft>
              <a:spcPct val="35000"/>
            </a:spcAft>
          </a:pPr>
          <a:r>
            <a:rPr lang="en-GB" sz="2800" kern="1200" dirty="0" smtClean="0"/>
            <a:t>    </a:t>
          </a:r>
          <a:r>
            <a:rPr lang="en-GB" sz="2800" b="1" kern="1200" dirty="0" smtClean="0"/>
            <a:t>T</a:t>
          </a:r>
          <a:r>
            <a:rPr lang="en-GB" sz="2800" kern="1200" dirty="0" smtClean="0"/>
            <a:t>imely</a:t>
          </a:r>
          <a:endParaRPr lang="en-GB" sz="2800" kern="1200" dirty="0"/>
        </a:p>
      </dsp:txBody>
      <dsp:txXfrm>
        <a:off x="371476" y="3971999"/>
        <a:ext cx="2811121" cy="5165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268BE-CF61-40C3-BD36-3C71C6E999C3}">
      <dsp:nvSpPr>
        <dsp:cNvPr id="0" name=""/>
        <dsp:cNvSpPr/>
      </dsp:nvSpPr>
      <dsp:spPr>
        <a:xfrm>
          <a:off x="0" y="0"/>
          <a:ext cx="3857406" cy="4743019"/>
        </a:xfrm>
        <a:prstGeom prst="roundRect">
          <a:avLst>
            <a:gd name="adj" fmla="val 10000"/>
          </a:avLst>
        </a:prstGeom>
        <a:solidFill>
          <a:schemeClr val="accent2">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GB" sz="4000" b="1" kern="1200" dirty="0" smtClean="0"/>
            <a:t>Selected Interventions</a:t>
          </a:r>
          <a:endParaRPr lang="en-GB" sz="4000" b="1" kern="1200" dirty="0"/>
        </a:p>
      </dsp:txBody>
      <dsp:txXfrm>
        <a:off x="0" y="0"/>
        <a:ext cx="3857406" cy="1422905"/>
      </dsp:txXfrm>
    </dsp:sp>
    <dsp:sp modelId="{4087523D-B4EA-4769-A4CF-5A96DA6A8EBE}">
      <dsp:nvSpPr>
        <dsp:cNvPr id="0" name=""/>
        <dsp:cNvSpPr/>
      </dsp:nvSpPr>
      <dsp:spPr>
        <a:xfrm>
          <a:off x="385740" y="1423803"/>
          <a:ext cx="3085924" cy="548701"/>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3660" tIns="55245" rIns="73660" bIns="55245" numCol="1" spcCol="1270" anchor="ctr" anchorCtr="0">
          <a:noAutofit/>
        </a:bodyPr>
        <a:lstStyle/>
        <a:p>
          <a:pPr lvl="0" algn="ctr" defTabSz="1289050">
            <a:lnSpc>
              <a:spcPct val="90000"/>
            </a:lnSpc>
            <a:spcBef>
              <a:spcPct val="0"/>
            </a:spcBef>
            <a:spcAft>
              <a:spcPct val="35000"/>
            </a:spcAft>
          </a:pPr>
          <a:r>
            <a:rPr lang="en-GB" sz="2900" kern="1200" dirty="0" smtClean="0"/>
            <a:t>Human Capacity</a:t>
          </a:r>
          <a:endParaRPr lang="en-GB" sz="2900" kern="1200" dirty="0"/>
        </a:p>
      </dsp:txBody>
      <dsp:txXfrm>
        <a:off x="401811" y="1439874"/>
        <a:ext cx="3053782" cy="516559"/>
      </dsp:txXfrm>
    </dsp:sp>
    <dsp:sp modelId="{544493E3-3445-4DDC-A42A-C6607614001F}">
      <dsp:nvSpPr>
        <dsp:cNvPr id="0" name=""/>
        <dsp:cNvSpPr/>
      </dsp:nvSpPr>
      <dsp:spPr>
        <a:xfrm>
          <a:off x="385740" y="2056919"/>
          <a:ext cx="3085924" cy="548701"/>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3660" tIns="55245" rIns="73660" bIns="55245" numCol="1" spcCol="1270" anchor="ctr" anchorCtr="0">
          <a:noAutofit/>
        </a:bodyPr>
        <a:lstStyle/>
        <a:p>
          <a:pPr lvl="0" algn="ctr" defTabSz="1289050">
            <a:lnSpc>
              <a:spcPct val="90000"/>
            </a:lnSpc>
            <a:spcBef>
              <a:spcPct val="0"/>
            </a:spcBef>
            <a:spcAft>
              <a:spcPct val="35000"/>
            </a:spcAft>
          </a:pPr>
          <a:r>
            <a:rPr lang="en-GB" sz="2900" kern="1200" dirty="0" smtClean="0"/>
            <a:t>Education</a:t>
          </a:r>
          <a:endParaRPr lang="en-GB" sz="2900" kern="1200" dirty="0"/>
        </a:p>
      </dsp:txBody>
      <dsp:txXfrm>
        <a:off x="401811" y="2072990"/>
        <a:ext cx="3053782" cy="516559"/>
      </dsp:txXfrm>
    </dsp:sp>
    <dsp:sp modelId="{BD147CDC-1ED5-4F5B-8EAD-23D85FDD05FD}">
      <dsp:nvSpPr>
        <dsp:cNvPr id="0" name=""/>
        <dsp:cNvSpPr/>
      </dsp:nvSpPr>
      <dsp:spPr>
        <a:xfrm>
          <a:off x="385740" y="2690036"/>
          <a:ext cx="3085924" cy="548701"/>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3660" tIns="55245" rIns="73660" bIns="55245" numCol="1" spcCol="1270" anchor="ctr" anchorCtr="0">
          <a:noAutofit/>
        </a:bodyPr>
        <a:lstStyle/>
        <a:p>
          <a:pPr lvl="0" algn="ctr" defTabSz="1289050">
            <a:lnSpc>
              <a:spcPct val="90000"/>
            </a:lnSpc>
            <a:spcBef>
              <a:spcPct val="0"/>
            </a:spcBef>
            <a:spcAft>
              <a:spcPct val="35000"/>
            </a:spcAft>
          </a:pPr>
          <a:r>
            <a:rPr lang="en-GB" sz="2900" kern="1200" dirty="0" smtClean="0"/>
            <a:t>Access</a:t>
          </a:r>
          <a:endParaRPr lang="en-GB" sz="2900" kern="1200" dirty="0"/>
        </a:p>
      </dsp:txBody>
      <dsp:txXfrm>
        <a:off x="401811" y="2706107"/>
        <a:ext cx="3053782" cy="516559"/>
      </dsp:txXfrm>
    </dsp:sp>
    <dsp:sp modelId="{E81DD860-DE6D-4241-8DB5-75D2A8A25DDC}">
      <dsp:nvSpPr>
        <dsp:cNvPr id="0" name=""/>
        <dsp:cNvSpPr/>
      </dsp:nvSpPr>
      <dsp:spPr>
        <a:xfrm>
          <a:off x="385740" y="3323152"/>
          <a:ext cx="3085924" cy="548701"/>
        </a:xfrm>
        <a:prstGeom prst="roundRect">
          <a:avLst>
            <a:gd name="adj" fmla="val 1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3660" tIns="55245" rIns="73660" bIns="55245" numCol="1" spcCol="1270" anchor="ctr" anchorCtr="0">
          <a:noAutofit/>
        </a:bodyPr>
        <a:lstStyle/>
        <a:p>
          <a:pPr lvl="0" algn="ctr" defTabSz="1289050">
            <a:lnSpc>
              <a:spcPct val="90000"/>
            </a:lnSpc>
            <a:spcBef>
              <a:spcPct val="0"/>
            </a:spcBef>
            <a:spcAft>
              <a:spcPct val="35000"/>
            </a:spcAft>
          </a:pPr>
          <a:r>
            <a:rPr lang="en-GB" sz="2900" kern="1200" dirty="0" smtClean="0"/>
            <a:t>Sustainability</a:t>
          </a:r>
          <a:endParaRPr lang="en-GB" sz="2900" kern="1200" dirty="0"/>
        </a:p>
      </dsp:txBody>
      <dsp:txXfrm>
        <a:off x="401811" y="3339223"/>
        <a:ext cx="3053782" cy="516559"/>
      </dsp:txXfrm>
    </dsp:sp>
    <dsp:sp modelId="{CAFF0085-0AAA-495D-BD2E-038B20D550D0}">
      <dsp:nvSpPr>
        <dsp:cNvPr id="0" name=""/>
        <dsp:cNvSpPr/>
      </dsp:nvSpPr>
      <dsp:spPr>
        <a:xfrm>
          <a:off x="385740" y="3956269"/>
          <a:ext cx="3085924" cy="548701"/>
        </a:xfrm>
        <a:prstGeom prst="roundRect">
          <a:avLst>
            <a:gd name="adj" fmla="val 10000"/>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3660" tIns="55245" rIns="73660" bIns="55245" numCol="1" spcCol="1270" anchor="ctr" anchorCtr="0">
          <a:noAutofit/>
        </a:bodyPr>
        <a:lstStyle/>
        <a:p>
          <a:pPr lvl="0" algn="ctr" defTabSz="1289050">
            <a:lnSpc>
              <a:spcPct val="90000"/>
            </a:lnSpc>
            <a:spcBef>
              <a:spcPct val="0"/>
            </a:spcBef>
            <a:spcAft>
              <a:spcPct val="35000"/>
            </a:spcAft>
          </a:pPr>
          <a:r>
            <a:rPr lang="en-GB" sz="2900" kern="1200" dirty="0" smtClean="0"/>
            <a:t>M&amp;E and Scale Up</a:t>
          </a:r>
          <a:endParaRPr lang="en-GB" sz="2900" kern="1200" dirty="0"/>
        </a:p>
      </dsp:txBody>
      <dsp:txXfrm>
        <a:off x="401811" y="3972340"/>
        <a:ext cx="3053782" cy="5165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451D18-F5A7-458C-8FDB-4030782A9102}">
      <dsp:nvSpPr>
        <dsp:cNvPr id="0" name=""/>
        <dsp:cNvSpPr/>
      </dsp:nvSpPr>
      <dsp:spPr>
        <a:xfrm>
          <a:off x="580763" y="0"/>
          <a:ext cx="3167566" cy="3167521"/>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b="1" kern="1200" dirty="0" smtClean="0">
              <a:solidFill>
                <a:schemeClr val="bg1"/>
              </a:solidFill>
            </a:rPr>
            <a:t>Tuition Scholarship + Work Service</a:t>
          </a:r>
          <a:endParaRPr lang="en-GB" sz="3000" b="1" kern="1200" dirty="0">
            <a:solidFill>
              <a:schemeClr val="bg1"/>
            </a:solidFill>
          </a:endParaRPr>
        </a:p>
      </dsp:txBody>
      <dsp:txXfrm>
        <a:off x="1044642" y="463873"/>
        <a:ext cx="2239808" cy="2239775"/>
      </dsp:txXfrm>
    </dsp:sp>
    <dsp:sp modelId="{03524A94-F628-44B9-9956-A0BCE9A2625C}">
      <dsp:nvSpPr>
        <dsp:cNvPr id="0" name=""/>
        <dsp:cNvSpPr/>
      </dsp:nvSpPr>
      <dsp:spPr>
        <a:xfrm>
          <a:off x="2211138" y="2112560"/>
          <a:ext cx="3167566" cy="3167521"/>
        </a:xfrm>
        <a:prstGeom prst="ellipse">
          <a:avLst/>
        </a:prstGeom>
        <a:gradFill rotWithShape="0">
          <a:gsLst>
            <a:gs pos="0">
              <a:schemeClr val="accent4">
                <a:alpha val="50000"/>
                <a:hueOff val="5197846"/>
                <a:satOff val="-23984"/>
                <a:lumOff val="883"/>
                <a:alphaOff val="0"/>
                <a:satMod val="103000"/>
                <a:lumMod val="102000"/>
                <a:tint val="94000"/>
              </a:schemeClr>
            </a:gs>
            <a:gs pos="50000">
              <a:schemeClr val="accent4">
                <a:alpha val="50000"/>
                <a:hueOff val="5197846"/>
                <a:satOff val="-23984"/>
                <a:lumOff val="883"/>
                <a:alphaOff val="0"/>
                <a:satMod val="110000"/>
                <a:lumMod val="100000"/>
                <a:shade val="100000"/>
              </a:schemeClr>
            </a:gs>
            <a:gs pos="100000">
              <a:schemeClr val="accent4">
                <a:alpha val="50000"/>
                <a:hueOff val="5197846"/>
                <a:satOff val="-23984"/>
                <a:lumOff val="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b="1" kern="1200" dirty="0" smtClean="0">
              <a:solidFill>
                <a:schemeClr val="bg1"/>
              </a:solidFill>
            </a:rPr>
            <a:t>Community Health Worker Initiative</a:t>
          </a:r>
          <a:endParaRPr lang="en-GB" sz="3000" b="1" kern="1200" dirty="0">
            <a:solidFill>
              <a:schemeClr val="bg1"/>
            </a:solidFill>
          </a:endParaRPr>
        </a:p>
      </dsp:txBody>
      <dsp:txXfrm>
        <a:off x="2675017" y="2576433"/>
        <a:ext cx="2239808" cy="2239775"/>
      </dsp:txXfrm>
    </dsp:sp>
    <dsp:sp modelId="{588C261C-D91E-4B86-92E3-2C5F2CBE7140}">
      <dsp:nvSpPr>
        <dsp:cNvPr id="0" name=""/>
        <dsp:cNvSpPr/>
      </dsp:nvSpPr>
      <dsp:spPr>
        <a:xfrm>
          <a:off x="3839584" y="0"/>
          <a:ext cx="3167566" cy="3167521"/>
        </a:xfrm>
        <a:prstGeom prst="ellipse">
          <a:avLst/>
        </a:prstGeom>
        <a:gradFill rotWithShape="0">
          <a:gsLst>
            <a:gs pos="0">
              <a:schemeClr val="accent4">
                <a:alpha val="50000"/>
                <a:hueOff val="10395692"/>
                <a:satOff val="-47968"/>
                <a:lumOff val="1765"/>
                <a:alphaOff val="0"/>
                <a:satMod val="103000"/>
                <a:lumMod val="102000"/>
                <a:tint val="94000"/>
              </a:schemeClr>
            </a:gs>
            <a:gs pos="50000">
              <a:schemeClr val="accent4">
                <a:alpha val="50000"/>
                <a:hueOff val="10395692"/>
                <a:satOff val="-47968"/>
                <a:lumOff val="1765"/>
                <a:alphaOff val="0"/>
                <a:satMod val="110000"/>
                <a:lumMod val="100000"/>
                <a:shade val="100000"/>
              </a:schemeClr>
            </a:gs>
            <a:gs pos="100000">
              <a:schemeClr val="accent4">
                <a:alpha val="50000"/>
                <a:hueOff val="10395692"/>
                <a:satOff val="-47968"/>
                <a:lumOff val="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b="1" kern="1200" dirty="0" smtClean="0">
              <a:solidFill>
                <a:schemeClr val="bg1"/>
              </a:solidFill>
            </a:rPr>
            <a:t>Community Pledge</a:t>
          </a:r>
          <a:endParaRPr lang="en-GB" sz="3000" b="1" kern="1200" dirty="0">
            <a:solidFill>
              <a:schemeClr val="bg1"/>
            </a:solidFill>
          </a:endParaRPr>
        </a:p>
      </dsp:txBody>
      <dsp:txXfrm>
        <a:off x="4303463" y="463873"/>
        <a:ext cx="2239808" cy="22397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07804-884C-4973-8D12-341260B16D5C}">
      <dsp:nvSpPr>
        <dsp:cNvPr id="0" name=""/>
        <dsp:cNvSpPr/>
      </dsp:nvSpPr>
      <dsp:spPr>
        <a:xfrm>
          <a:off x="0" y="351155"/>
          <a:ext cx="1316187" cy="526475"/>
        </a:xfrm>
        <a:prstGeom prst="chevron">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GB" sz="2400" b="1" kern="1200" dirty="0" smtClean="0"/>
            <a:t>Y1</a:t>
          </a:r>
          <a:endParaRPr lang="en-GB" sz="2400" b="1" kern="1200" dirty="0"/>
        </a:p>
      </dsp:txBody>
      <dsp:txXfrm>
        <a:off x="263238" y="351155"/>
        <a:ext cx="789712" cy="526475"/>
      </dsp:txXfrm>
    </dsp:sp>
    <dsp:sp modelId="{8C1B4F04-C1D4-4712-B2F6-CEFAB4E4F54A}">
      <dsp:nvSpPr>
        <dsp:cNvPr id="0" name=""/>
        <dsp:cNvSpPr/>
      </dsp:nvSpPr>
      <dsp:spPr>
        <a:xfrm>
          <a:off x="1184568" y="351155"/>
          <a:ext cx="1316187" cy="526475"/>
        </a:xfrm>
        <a:prstGeom prst="chevron">
          <a:avLst/>
        </a:prstGeom>
        <a:gradFill rotWithShape="0">
          <a:gsLst>
            <a:gs pos="0">
              <a:schemeClr val="accent4">
                <a:hueOff val="1732615"/>
                <a:satOff val="-7995"/>
                <a:lumOff val="294"/>
                <a:alphaOff val="0"/>
                <a:satMod val="103000"/>
                <a:lumMod val="102000"/>
                <a:tint val="94000"/>
              </a:schemeClr>
            </a:gs>
            <a:gs pos="50000">
              <a:schemeClr val="accent4">
                <a:hueOff val="1732615"/>
                <a:satOff val="-7995"/>
                <a:lumOff val="294"/>
                <a:alphaOff val="0"/>
                <a:satMod val="110000"/>
                <a:lumMod val="100000"/>
                <a:shade val="100000"/>
              </a:schemeClr>
            </a:gs>
            <a:gs pos="100000">
              <a:schemeClr val="accent4">
                <a:hueOff val="1732615"/>
                <a:satOff val="-7995"/>
                <a:lumOff val="29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GB" sz="2400" b="1" kern="1200" dirty="0" smtClean="0"/>
            <a:t>Y2</a:t>
          </a:r>
          <a:endParaRPr lang="en-GB" sz="2400" b="1" kern="1200" dirty="0"/>
        </a:p>
      </dsp:txBody>
      <dsp:txXfrm>
        <a:off x="1447806" y="351155"/>
        <a:ext cx="789712" cy="526475"/>
      </dsp:txXfrm>
    </dsp:sp>
    <dsp:sp modelId="{733C5E6B-B21C-4BAB-AEC2-0A27C6D23CBC}">
      <dsp:nvSpPr>
        <dsp:cNvPr id="0" name=""/>
        <dsp:cNvSpPr/>
      </dsp:nvSpPr>
      <dsp:spPr>
        <a:xfrm>
          <a:off x="2369137" y="351155"/>
          <a:ext cx="1316187" cy="526475"/>
        </a:xfrm>
        <a:prstGeom prst="chevron">
          <a:avLst/>
        </a:prstGeom>
        <a:gradFill rotWithShape="0">
          <a:gsLst>
            <a:gs pos="0">
              <a:schemeClr val="accent4">
                <a:hueOff val="3465231"/>
                <a:satOff val="-15989"/>
                <a:lumOff val="588"/>
                <a:alphaOff val="0"/>
                <a:satMod val="103000"/>
                <a:lumMod val="102000"/>
                <a:tint val="94000"/>
              </a:schemeClr>
            </a:gs>
            <a:gs pos="50000">
              <a:schemeClr val="accent4">
                <a:hueOff val="3465231"/>
                <a:satOff val="-15989"/>
                <a:lumOff val="588"/>
                <a:alphaOff val="0"/>
                <a:satMod val="110000"/>
                <a:lumMod val="100000"/>
                <a:shade val="100000"/>
              </a:schemeClr>
            </a:gs>
            <a:gs pos="100000">
              <a:schemeClr val="accent4">
                <a:hueOff val="3465231"/>
                <a:satOff val="-15989"/>
                <a:lumOff val="58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GB" sz="2400" b="1" kern="1200" dirty="0" smtClean="0"/>
            <a:t>Y3</a:t>
          </a:r>
          <a:endParaRPr lang="en-GB" sz="2400" b="1" kern="1200" dirty="0"/>
        </a:p>
      </dsp:txBody>
      <dsp:txXfrm>
        <a:off x="2632375" y="351155"/>
        <a:ext cx="789712" cy="526475"/>
      </dsp:txXfrm>
    </dsp:sp>
    <dsp:sp modelId="{A02FA44F-4E90-405D-B2C9-9A719A9F3D1D}">
      <dsp:nvSpPr>
        <dsp:cNvPr id="0" name=""/>
        <dsp:cNvSpPr/>
      </dsp:nvSpPr>
      <dsp:spPr>
        <a:xfrm>
          <a:off x="3553706" y="351155"/>
          <a:ext cx="1316187" cy="526475"/>
        </a:xfrm>
        <a:prstGeom prst="chevron">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GB" sz="2400" b="1" kern="1200" dirty="0" smtClean="0"/>
            <a:t>Y4</a:t>
          </a:r>
          <a:endParaRPr lang="en-GB" sz="2400" b="1" kern="1200" dirty="0"/>
        </a:p>
      </dsp:txBody>
      <dsp:txXfrm>
        <a:off x="3816944" y="351155"/>
        <a:ext cx="789712" cy="526475"/>
      </dsp:txXfrm>
    </dsp:sp>
    <dsp:sp modelId="{3CF200B4-0316-470E-BB76-6A71998C1FA3}">
      <dsp:nvSpPr>
        <dsp:cNvPr id="0" name=""/>
        <dsp:cNvSpPr/>
      </dsp:nvSpPr>
      <dsp:spPr>
        <a:xfrm>
          <a:off x="4738275" y="351155"/>
          <a:ext cx="1316187" cy="526475"/>
        </a:xfrm>
        <a:prstGeom prst="chevron">
          <a:avLst/>
        </a:prstGeom>
        <a:gradFill rotWithShape="0">
          <a:gsLst>
            <a:gs pos="0">
              <a:schemeClr val="accent4">
                <a:hueOff val="6930461"/>
                <a:satOff val="-31979"/>
                <a:lumOff val="1177"/>
                <a:alphaOff val="0"/>
                <a:satMod val="103000"/>
                <a:lumMod val="102000"/>
                <a:tint val="94000"/>
              </a:schemeClr>
            </a:gs>
            <a:gs pos="50000">
              <a:schemeClr val="accent4">
                <a:hueOff val="6930461"/>
                <a:satOff val="-31979"/>
                <a:lumOff val="1177"/>
                <a:alphaOff val="0"/>
                <a:satMod val="110000"/>
                <a:lumMod val="100000"/>
                <a:shade val="100000"/>
              </a:schemeClr>
            </a:gs>
            <a:gs pos="100000">
              <a:schemeClr val="accent4">
                <a:hueOff val="6930461"/>
                <a:satOff val="-31979"/>
                <a:lumOff val="117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GB" sz="2400" b="1" kern="1200" dirty="0" smtClean="0"/>
            <a:t>Y5</a:t>
          </a:r>
          <a:endParaRPr lang="en-GB" sz="2400" b="1" kern="1200" dirty="0"/>
        </a:p>
      </dsp:txBody>
      <dsp:txXfrm>
        <a:off x="5001513" y="351155"/>
        <a:ext cx="789712" cy="526475"/>
      </dsp:txXfrm>
    </dsp:sp>
    <dsp:sp modelId="{0B4D40FE-855E-4FF5-864B-3D5148D09BCB}">
      <dsp:nvSpPr>
        <dsp:cNvPr id="0" name=""/>
        <dsp:cNvSpPr/>
      </dsp:nvSpPr>
      <dsp:spPr>
        <a:xfrm>
          <a:off x="5922844" y="351155"/>
          <a:ext cx="1316187" cy="526475"/>
        </a:xfrm>
        <a:prstGeom prst="chevron">
          <a:avLst/>
        </a:prstGeom>
        <a:gradFill rotWithShape="0">
          <a:gsLst>
            <a:gs pos="0">
              <a:schemeClr val="accent4">
                <a:hueOff val="8663077"/>
                <a:satOff val="-39973"/>
                <a:lumOff val="1471"/>
                <a:alphaOff val="0"/>
                <a:satMod val="103000"/>
                <a:lumMod val="102000"/>
                <a:tint val="94000"/>
              </a:schemeClr>
            </a:gs>
            <a:gs pos="50000">
              <a:schemeClr val="accent4">
                <a:hueOff val="8663077"/>
                <a:satOff val="-39973"/>
                <a:lumOff val="1471"/>
                <a:alphaOff val="0"/>
                <a:satMod val="110000"/>
                <a:lumMod val="100000"/>
                <a:shade val="100000"/>
              </a:schemeClr>
            </a:gs>
            <a:gs pos="100000">
              <a:schemeClr val="accent4">
                <a:hueOff val="8663077"/>
                <a:satOff val="-39973"/>
                <a:lumOff val="14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GB" sz="2400" b="1" kern="1200" dirty="0" smtClean="0"/>
            <a:t>Y6</a:t>
          </a:r>
          <a:endParaRPr lang="en-GB" sz="2400" b="1" kern="1200" dirty="0"/>
        </a:p>
      </dsp:txBody>
      <dsp:txXfrm>
        <a:off x="6186082" y="351155"/>
        <a:ext cx="789712" cy="526475"/>
      </dsp:txXfrm>
    </dsp:sp>
    <dsp:sp modelId="{76D04D5A-EE42-4191-A56D-DCA9647898B1}">
      <dsp:nvSpPr>
        <dsp:cNvPr id="0" name=""/>
        <dsp:cNvSpPr/>
      </dsp:nvSpPr>
      <dsp:spPr>
        <a:xfrm>
          <a:off x="7107413" y="351155"/>
          <a:ext cx="1316187" cy="526475"/>
        </a:xfrm>
        <a:prstGeom prst="chevron">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GB" sz="2400" b="1" kern="1200" dirty="0" smtClean="0"/>
            <a:t>Y7</a:t>
          </a:r>
          <a:endParaRPr lang="en-GB" sz="2400" b="1" kern="1200" dirty="0"/>
        </a:p>
      </dsp:txBody>
      <dsp:txXfrm>
        <a:off x="7370651" y="351155"/>
        <a:ext cx="789712" cy="52647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FCDE24-E6A2-4973-8B54-2B202ABF0C8D}" type="datetimeFigureOut">
              <a:rPr lang="en-GB" smtClean="0"/>
              <a:t>10/02/2017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603778-4753-4294-8CAA-765A6AE78C05}" type="slidenum">
              <a:rPr lang="en-GB" smtClean="0"/>
              <a:t>‹#›</a:t>
            </a:fld>
            <a:endParaRPr lang="en-GB"/>
          </a:p>
        </p:txBody>
      </p:sp>
    </p:spTree>
    <p:extLst>
      <p:ext uri="{BB962C8B-B14F-4D97-AF65-F5344CB8AC3E}">
        <p14:creationId xmlns:p14="http://schemas.microsoft.com/office/powerpoint/2010/main" val="2039559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Shape 1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97875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5" name="Shape 1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ADOMA: make spaces between bullets even</a:t>
            </a:r>
          </a:p>
        </p:txBody>
      </p:sp>
    </p:spTree>
    <p:extLst>
      <p:ext uri="{BB962C8B-B14F-4D97-AF65-F5344CB8AC3E}">
        <p14:creationId xmlns:p14="http://schemas.microsoft.com/office/powerpoint/2010/main" val="2710453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The problem that needs to be solved: Reduce maternity mortality and mortality </a:t>
            </a:r>
          </a:p>
        </p:txBody>
      </p:sp>
    </p:spTree>
    <p:extLst>
      <p:ext uri="{BB962C8B-B14F-4D97-AF65-F5344CB8AC3E}">
        <p14:creationId xmlns:p14="http://schemas.microsoft.com/office/powerpoint/2010/main" val="1598456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0" name="Shape 15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For maximun impact we needed a proposal that was S.M.A.R.T. feasible in the time alloted, maxiu</a:t>
            </a:r>
          </a:p>
          <a:p>
            <a:pPr lvl="0">
              <a:spcBef>
                <a:spcPts val="0"/>
              </a:spcBef>
              <a:buNone/>
            </a:pPr>
            <a:endParaRPr/>
          </a:p>
          <a:p>
            <a:pPr lvl="0">
              <a:spcBef>
                <a:spcPts val="0"/>
              </a:spcBef>
              <a:buNone/>
            </a:pPr>
            <a:r>
              <a:rPr lang="en"/>
              <a:t>There are several contributors nd factors.</a:t>
            </a:r>
          </a:p>
          <a:p>
            <a:pPr lvl="0">
              <a:spcBef>
                <a:spcPts val="0"/>
              </a:spcBef>
              <a:buNone/>
            </a:pPr>
            <a:r>
              <a:rPr lang="en"/>
              <a:t>We have limited time and funds so we chose</a:t>
            </a:r>
          </a:p>
          <a:p>
            <a:pPr lvl="0">
              <a:spcBef>
                <a:spcPts val="0"/>
              </a:spcBef>
              <a:buNone/>
            </a:pPr>
            <a:r>
              <a:rPr lang="en"/>
              <a:t>	-rural areas</a:t>
            </a:r>
          </a:p>
          <a:p>
            <a:pPr lvl="0">
              <a:spcBef>
                <a:spcPts val="0"/>
              </a:spcBef>
              <a:buNone/>
            </a:pPr>
            <a:r>
              <a:rPr lang="en"/>
              <a:t>	-4 key aspects to intervene</a:t>
            </a:r>
          </a:p>
          <a:p>
            <a:pPr lvl="0">
              <a:spcBef>
                <a:spcPts val="0"/>
              </a:spcBef>
              <a:buNone/>
            </a:pPr>
            <a:r>
              <a:rPr lang="en"/>
              <a:t>	-</a:t>
            </a:r>
          </a:p>
        </p:txBody>
      </p:sp>
    </p:spTree>
    <p:extLst>
      <p:ext uri="{BB962C8B-B14F-4D97-AF65-F5344CB8AC3E}">
        <p14:creationId xmlns:p14="http://schemas.microsoft.com/office/powerpoint/2010/main" val="4093893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 name="Shape 1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solidFill>
                  <a:srgbClr val="FF0000"/>
                </a:solidFill>
              </a:rPr>
              <a:t>ADOMA: make all titles the same on each slide (size and font)</a:t>
            </a:r>
          </a:p>
          <a:p>
            <a:pPr lvl="0">
              <a:spcBef>
                <a:spcPts val="0"/>
              </a:spcBef>
              <a:buNone/>
            </a:pPr>
            <a:endParaRPr/>
          </a:p>
          <a:p>
            <a:pPr lvl="0" rtl="0">
              <a:spcBef>
                <a:spcPts val="0"/>
              </a:spcBef>
              <a:buNone/>
            </a:pPr>
            <a:r>
              <a:rPr lang="en"/>
              <a:t>The 3 provinces in the speaker notes: “</a:t>
            </a:r>
            <a:r>
              <a:rPr lang="en" sz="1050" i="1">
                <a:solidFill>
                  <a:srgbClr val="252525"/>
                </a:solidFill>
                <a:highlight>
                  <a:srgbClr val="FFFFFF"/>
                </a:highlight>
              </a:rPr>
              <a:t>Latibonit”, Sud and Sud-East  </a:t>
            </a:r>
          </a:p>
          <a:p>
            <a:pPr lvl="0" rtl="0">
              <a:spcBef>
                <a:spcPts val="0"/>
              </a:spcBef>
              <a:buNone/>
            </a:pPr>
            <a:r>
              <a:rPr lang="en"/>
              <a:t>These regions are particularly underserved and highly populated, so we can make the most impact</a:t>
            </a:r>
          </a:p>
        </p:txBody>
      </p:sp>
    </p:spTree>
    <p:extLst>
      <p:ext uri="{BB962C8B-B14F-4D97-AF65-F5344CB8AC3E}">
        <p14:creationId xmlns:p14="http://schemas.microsoft.com/office/powerpoint/2010/main" val="1847572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D603778-4753-4294-8CAA-765A6AE78C05}" type="slidenum">
              <a:rPr lang="en-GB" smtClean="0"/>
              <a:t>9</a:t>
            </a:fld>
            <a:endParaRPr lang="en-GB"/>
          </a:p>
        </p:txBody>
      </p:sp>
    </p:spTree>
    <p:extLst>
      <p:ext uri="{BB962C8B-B14F-4D97-AF65-F5344CB8AC3E}">
        <p14:creationId xmlns:p14="http://schemas.microsoft.com/office/powerpoint/2010/main" val="4056787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5" name="Shape 2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96966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19" name="Shape 2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0314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4" name="Shape 2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00168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Shape 2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1" name="Shape 27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54410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8" name="Shape 27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860537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Shape 4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2" name="Shape 4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99356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Shape 4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2" name="Shape 4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9080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Shape 2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5" name="Shape 2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24910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1" name="Shape 2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R- Established training programs such as SONU, HUM and INSFS already exist and train people.</a:t>
            </a:r>
          </a:p>
          <a:p>
            <a:pPr lvl="0" rtl="0">
              <a:spcBef>
                <a:spcPts val="0"/>
              </a:spcBef>
              <a:buNone/>
            </a:pPr>
            <a:r>
              <a:rPr lang="en"/>
              <a:t> </a:t>
            </a:r>
          </a:p>
          <a:p>
            <a:pPr lvl="0" rtl="0">
              <a:spcBef>
                <a:spcPts val="0"/>
              </a:spcBef>
              <a:buNone/>
            </a:pPr>
            <a:r>
              <a:rPr lang="en"/>
              <a:t>A- we will subsidize 2 yrs education for nurses and midwives. As a result they will be required to serve in the three rural communities of focus for 3 years.</a:t>
            </a:r>
          </a:p>
          <a:p>
            <a:pPr lvl="0" rtl="0">
              <a:spcBef>
                <a:spcPts val="0"/>
              </a:spcBef>
              <a:buNone/>
            </a:pPr>
            <a:endParaRPr/>
          </a:p>
          <a:p>
            <a:pPr lvl="0" rtl="0">
              <a:spcBef>
                <a:spcPts val="0"/>
              </a:spcBef>
              <a:buNone/>
            </a:pPr>
            <a:r>
              <a:rPr lang="en"/>
              <a:t>There will be an educational component to their curriculum where they will be required to create content to educate the communities in which they serve </a:t>
            </a:r>
          </a:p>
          <a:p>
            <a:pPr lvl="0" rtl="0">
              <a:spcBef>
                <a:spcPts val="0"/>
              </a:spcBef>
              <a:buNone/>
            </a:pPr>
            <a:endParaRPr/>
          </a:p>
        </p:txBody>
      </p:sp>
    </p:spTree>
    <p:extLst>
      <p:ext uri="{BB962C8B-B14F-4D97-AF65-F5344CB8AC3E}">
        <p14:creationId xmlns:p14="http://schemas.microsoft.com/office/powerpoint/2010/main" val="2796791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9" name="Shape 3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solidFill>
                  <a:srgbClr val="FF0000"/>
                </a:solidFill>
              </a:rPr>
              <a:t>ADOMA: distinguish between the priorities easily in the slide titles</a:t>
            </a:r>
          </a:p>
          <a:p>
            <a:pPr lvl="0" rtl="0">
              <a:spcBef>
                <a:spcPts val="0"/>
              </a:spcBef>
              <a:buNone/>
            </a:pPr>
            <a:endParaRPr/>
          </a:p>
          <a:p>
            <a:pPr lvl="0" rtl="0">
              <a:spcBef>
                <a:spcPts val="0"/>
              </a:spcBef>
              <a:buNone/>
            </a:pPr>
            <a:r>
              <a:rPr lang="en"/>
              <a:t>R - We will ask NGOs and communities to provide a room/location to serve as the operations base for these CHW</a:t>
            </a:r>
          </a:p>
          <a:p>
            <a:pPr lvl="0" rtl="0">
              <a:spcBef>
                <a:spcPts val="0"/>
              </a:spcBef>
              <a:buNone/>
            </a:pPr>
            <a:endParaRPr/>
          </a:p>
          <a:p>
            <a:pPr lvl="0" rtl="0">
              <a:spcBef>
                <a:spcPts val="0"/>
              </a:spcBef>
              <a:buNone/>
            </a:pPr>
            <a:r>
              <a:rPr lang="en"/>
              <a:t>A- 20 community health workers from the rural communities selected. 5 of them will be nominated by their communities and 15 of them apply. </a:t>
            </a:r>
          </a:p>
          <a:p>
            <a:pPr lvl="0" rtl="0">
              <a:spcBef>
                <a:spcPts val="0"/>
              </a:spcBef>
              <a:buNone/>
            </a:pPr>
            <a:r>
              <a:rPr lang="en"/>
              <a:t>Existing traditional birth attendants will be invited to join this cohort of CHW if interested. These CHW will focus on pregnant women but will also serve the rest of the community. They will be able to provide basic healthcare such as minor procedures, post-op care; will triage patients in need of  emergent care and get them to the nearest hospital. There will be 2 patient navigators in each hospital who will be in contact with each CHW team, and help patients navigate their way through the hospital when they get there. </a:t>
            </a:r>
          </a:p>
          <a:p>
            <a:pPr lvl="0" rtl="0">
              <a:spcBef>
                <a:spcPts val="0"/>
              </a:spcBef>
              <a:buNone/>
            </a:pPr>
            <a:endParaRPr/>
          </a:p>
          <a:p>
            <a:pPr lvl="0" rtl="0">
              <a:spcBef>
                <a:spcPts val="0"/>
              </a:spcBef>
              <a:buNone/>
            </a:pPr>
            <a:r>
              <a:rPr lang="en"/>
              <a:t>The social media outreach will take advantage of existing SMS and other messaging services e.g.whatsapp to provide health educational material to communities</a:t>
            </a:r>
          </a:p>
        </p:txBody>
      </p:sp>
    </p:spTree>
    <p:extLst>
      <p:ext uri="{BB962C8B-B14F-4D97-AF65-F5344CB8AC3E}">
        <p14:creationId xmlns:p14="http://schemas.microsoft.com/office/powerpoint/2010/main" val="537378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Shape 3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3" name="Shape 3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solidFill>
                  <a:srgbClr val="FF0000"/>
                </a:solidFill>
              </a:rPr>
              <a:t>ADOMA: make each priority stand out by colour-coding the slides, so that each one has a different colour</a:t>
            </a:r>
          </a:p>
          <a:p>
            <a:pPr lvl="0" rtl="0">
              <a:spcBef>
                <a:spcPts val="0"/>
              </a:spcBef>
              <a:buNone/>
            </a:pPr>
            <a:endParaRPr/>
          </a:p>
          <a:p>
            <a:pPr lvl="0" rtl="0">
              <a:spcBef>
                <a:spcPts val="0"/>
              </a:spcBef>
              <a:buNone/>
            </a:pPr>
            <a:r>
              <a:rPr lang="en"/>
              <a:t>R- community members, groups, leaders and NGOs</a:t>
            </a:r>
          </a:p>
          <a:p>
            <a:pPr lvl="0" rtl="0">
              <a:spcBef>
                <a:spcPts val="0"/>
              </a:spcBef>
              <a:buNone/>
            </a:pPr>
            <a:endParaRPr/>
          </a:p>
          <a:p>
            <a:pPr lvl="0" rtl="0">
              <a:spcBef>
                <a:spcPts val="0"/>
              </a:spcBef>
              <a:buNone/>
            </a:pPr>
            <a:r>
              <a:rPr lang="en"/>
              <a:t>A- communities (groups, NGOs, churches etc) to provide a common space to serve as a central hub for CHW to base their operations out of. They should/ would also provide space for them to give their trainings to their communities</a:t>
            </a:r>
          </a:p>
          <a:p>
            <a:pPr lvl="0" rtl="0">
              <a:spcBef>
                <a:spcPts val="0"/>
              </a:spcBef>
              <a:buNone/>
            </a:pPr>
            <a:endParaRPr sz="1000"/>
          </a:p>
          <a:p>
            <a:pPr lvl="0" rtl="0">
              <a:spcBef>
                <a:spcPts val="0"/>
              </a:spcBef>
              <a:buClr>
                <a:schemeClr val="dk1"/>
              </a:buClr>
              <a:buSzPct val="110000"/>
              <a:buFont typeface="Arial"/>
              <a:buNone/>
            </a:pPr>
            <a:r>
              <a:rPr lang="en" sz="1000">
                <a:solidFill>
                  <a:schemeClr val="dk1"/>
                </a:solidFill>
              </a:rPr>
              <a:t>location to be used for trainings and activities</a:t>
            </a:r>
          </a:p>
          <a:p>
            <a:pPr lvl="0" rtl="0">
              <a:spcBef>
                <a:spcPts val="0"/>
              </a:spcBef>
              <a:buClr>
                <a:schemeClr val="dk1"/>
              </a:buClr>
              <a:buSzPct val="110000"/>
              <a:buFont typeface="Arial"/>
              <a:buNone/>
            </a:pPr>
            <a:endParaRPr sz="1000">
              <a:solidFill>
                <a:schemeClr val="dk1"/>
              </a:solidFill>
            </a:endParaRPr>
          </a:p>
          <a:p>
            <a:pPr lvl="0" rtl="0">
              <a:spcBef>
                <a:spcPts val="0"/>
              </a:spcBef>
              <a:buClr>
                <a:schemeClr val="dk1"/>
              </a:buClr>
              <a:buSzPct val="110000"/>
              <a:buFont typeface="Arial"/>
              <a:buNone/>
            </a:pPr>
            <a:r>
              <a:rPr lang="en" sz="1000">
                <a:solidFill>
                  <a:schemeClr val="dk1"/>
                </a:solidFill>
              </a:rPr>
              <a:t>one small room/space for central hub for the CHW activities like internal trainings etc and a common community space for outreaches and seminars</a:t>
            </a:r>
          </a:p>
        </p:txBody>
      </p:sp>
    </p:spTree>
    <p:extLst>
      <p:ext uri="{BB962C8B-B14F-4D97-AF65-F5344CB8AC3E}">
        <p14:creationId xmlns:p14="http://schemas.microsoft.com/office/powerpoint/2010/main" val="3605923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9" name="Shape 3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197168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Shape 3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9" name="Shape 3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85750" rtl="0">
              <a:spcBef>
                <a:spcPts val="0"/>
              </a:spcBef>
              <a:buSzPct val="100000"/>
              <a:buChar char="-"/>
            </a:pPr>
            <a:r>
              <a:rPr lang="en" sz="900"/>
              <a:t>“Rainy Day Fund” = medical insurance composed of financial contributions from the community (associations/ cooperatives of market women, farmers, etc.) </a:t>
            </a:r>
          </a:p>
          <a:p>
            <a:pPr marL="457200" lvl="0" indent="-285750" rtl="0">
              <a:spcBef>
                <a:spcPts val="0"/>
              </a:spcBef>
              <a:buSzPct val="100000"/>
              <a:buChar char="-"/>
            </a:pPr>
            <a:r>
              <a:rPr lang="en" sz="900"/>
              <a:t>These groups are well-organised already.  They can also exert some peer-pressure to encourage other people to contribute.  </a:t>
            </a:r>
          </a:p>
          <a:p>
            <a:pPr marL="457200" lvl="0" indent="-285750" rtl="0">
              <a:spcBef>
                <a:spcPts val="0"/>
              </a:spcBef>
              <a:buClr>
                <a:schemeClr val="dk1"/>
              </a:buClr>
              <a:buSzPct val="100000"/>
              <a:buChar char="-"/>
            </a:pPr>
            <a:r>
              <a:rPr lang="en" sz="900">
                <a:solidFill>
                  <a:schemeClr val="dk1"/>
                </a:solidFill>
              </a:rPr>
              <a:t>The Rainy Day Fund includes income from any entrepreneurship ventures and goes toward medical care and the scholarship </a:t>
            </a:r>
          </a:p>
          <a:p>
            <a:pPr marL="457200" lvl="0" indent="-285750" rtl="0">
              <a:spcBef>
                <a:spcPts val="0"/>
              </a:spcBef>
              <a:buSzPct val="100000"/>
              <a:buChar char="-"/>
            </a:pPr>
            <a:r>
              <a:rPr lang="en" sz="900"/>
              <a:t>Money from the entrepreneural ventures will help sustain CHWs after the grant ends</a:t>
            </a:r>
          </a:p>
          <a:p>
            <a:pPr marL="457200" lvl="0" indent="-285750" rtl="0">
              <a:spcBef>
                <a:spcPts val="0"/>
              </a:spcBef>
              <a:buSzPct val="100000"/>
              <a:buChar char="-"/>
            </a:pPr>
            <a:r>
              <a:rPr lang="en" sz="900"/>
              <a:t>UNESCO’s Starting My Own Small Business was published to respond to a lack of technical and vocational education materials. </a:t>
            </a:r>
          </a:p>
          <a:p>
            <a:pPr marL="457200" lvl="0" indent="-285750" rtl="0">
              <a:spcBef>
                <a:spcPts val="0"/>
              </a:spcBef>
              <a:buSzPct val="100000"/>
              <a:buChar char="-"/>
            </a:pPr>
            <a:r>
              <a:rPr lang="en" sz="900"/>
              <a:t>It was designed with input from technical and vocational education policymakers from 11 East African countries. </a:t>
            </a:r>
          </a:p>
          <a:p>
            <a:pPr marL="457200" lvl="0" indent="-285750" rtl="0">
              <a:spcBef>
                <a:spcPts val="0"/>
              </a:spcBef>
              <a:buSzPct val="100000"/>
              <a:buChar char="-"/>
            </a:pPr>
            <a:r>
              <a:rPr lang="en" sz="900"/>
              <a:t>provides supplementary knowledge to young people so that they can acquire an entrepreneurial mindset and the knowledge to set up a small business. The objective is to motivate youth and adults who have not received a formal education and to equip learners with the rudimentary skills and knowledge to engage in some form of self-employment.</a:t>
            </a:r>
          </a:p>
          <a:p>
            <a:pPr marL="457200" lvl="0" indent="-285750" rtl="0">
              <a:spcBef>
                <a:spcPts val="0"/>
              </a:spcBef>
              <a:buSzPct val="100000"/>
              <a:buChar char="-"/>
            </a:pPr>
            <a:r>
              <a:rPr lang="en" sz="900"/>
              <a:t>40-page facilitator's guide and accompanying participant's workbook </a:t>
            </a:r>
          </a:p>
          <a:p>
            <a:pPr marL="457200" lvl="0" indent="-285750" rtl="0">
              <a:spcBef>
                <a:spcPts val="0"/>
              </a:spcBef>
              <a:buSzPct val="100000"/>
              <a:buChar char="-"/>
            </a:pPr>
            <a:r>
              <a:rPr lang="en" sz="900"/>
              <a:t>Kudumbashree model in India:</a:t>
            </a:r>
          </a:p>
          <a:p>
            <a:pPr marL="914400" lvl="1" indent="-285750" rtl="0">
              <a:spcBef>
                <a:spcPts val="0"/>
              </a:spcBef>
              <a:buSzPct val="100000"/>
              <a:buChar char="-"/>
            </a:pPr>
            <a:r>
              <a:rPr lang="en" sz="900"/>
              <a:t>female-oriented, community-based, poverty reduction project of the Government of Kerala, an Indian state</a:t>
            </a:r>
          </a:p>
          <a:p>
            <a:pPr marL="914400" lvl="1" indent="-285750" rtl="0">
              <a:spcBef>
                <a:spcPts val="0"/>
              </a:spcBef>
              <a:buSzPct val="100000"/>
              <a:buChar char="-"/>
            </a:pPr>
            <a:r>
              <a:rPr lang="en" sz="900"/>
              <a:t>Encourages community participation, organisation, collective investment (e.g. microfinance schemes), capacity building, personal and professional development (entrepreneurship</a:t>
            </a:r>
          </a:p>
          <a:p>
            <a:pPr marL="914400" lvl="1" indent="-285750" rtl="0">
              <a:spcBef>
                <a:spcPts val="0"/>
              </a:spcBef>
              <a:buSzPct val="100000"/>
              <a:buChar char="-"/>
            </a:pPr>
            <a:r>
              <a:rPr lang="en" sz="900"/>
              <a:t>Focuses on women’s empowerment through self-help groups, entrepreneurial and other activities to promote their leadership in development initiatives.</a:t>
            </a:r>
          </a:p>
        </p:txBody>
      </p:sp>
    </p:spTree>
    <p:extLst>
      <p:ext uri="{BB962C8B-B14F-4D97-AF65-F5344CB8AC3E}">
        <p14:creationId xmlns:p14="http://schemas.microsoft.com/office/powerpoint/2010/main" val="3667071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6" name="Shape 3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buChar char="-"/>
            </a:pPr>
            <a:r>
              <a:rPr lang="en"/>
              <a:t>We will hire a regional project manager in charge of data collection, management, and analysis. </a:t>
            </a:r>
          </a:p>
          <a:p>
            <a:pPr marL="457200" lvl="0" indent="-228600" rtl="0">
              <a:spcBef>
                <a:spcPts val="0"/>
              </a:spcBef>
              <a:buChar char="-"/>
            </a:pPr>
            <a:r>
              <a:rPr lang="en"/>
              <a:t>Communities provide feedbacks are obtained through 911 calls and whatsapp group. (They have the option of dialing #2 to leave feedback, and #3 to register for whatsapp group) </a:t>
            </a:r>
          </a:p>
          <a:p>
            <a:pPr marL="457200" lvl="0" indent="-228600" rtl="0">
              <a:spcBef>
                <a:spcPts val="0"/>
              </a:spcBef>
              <a:buChar char="-"/>
            </a:pPr>
            <a:r>
              <a:rPr lang="en"/>
              <a:t>Quarterly reviews with local community health workers </a:t>
            </a:r>
          </a:p>
          <a:p>
            <a:pPr marL="457200" lvl="0" indent="-228600" rtl="0">
              <a:spcBef>
                <a:spcPts val="0"/>
              </a:spcBef>
              <a:buChar char="-"/>
            </a:pPr>
            <a:r>
              <a:rPr lang="en"/>
              <a:t>The data collected throughout the project will be distributed to the community and stakeholders</a:t>
            </a:r>
          </a:p>
          <a:p>
            <a:pPr marL="457200" lvl="0" indent="-228600" rtl="0">
              <a:spcBef>
                <a:spcPts val="0"/>
              </a:spcBef>
              <a:buChar char="-"/>
            </a:pPr>
            <a:r>
              <a:rPr lang="en"/>
              <a:t/>
            </a:r>
            <a:br>
              <a:rPr lang="en"/>
            </a:br>
            <a:endParaRPr lang="en"/>
          </a:p>
        </p:txBody>
      </p:sp>
    </p:spTree>
    <p:extLst>
      <p:ext uri="{BB962C8B-B14F-4D97-AF65-F5344CB8AC3E}">
        <p14:creationId xmlns:p14="http://schemas.microsoft.com/office/powerpoint/2010/main" val="4055425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1" name="Shape 4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992037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B9A463F-D9BA-4227-95D1-FBFB85CF60AB}"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1776152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B9A463F-D9BA-4227-95D1-FBFB85CF60AB}"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4078184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9A463F-D9BA-4227-95D1-FBFB85CF60AB}"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3753740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B9A463F-D9BA-4227-95D1-FBFB85CF60AB}" type="datetimeFigureOut">
              <a:rPr lang="en-GB" smtClean="0"/>
              <a:t>10/02/2017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976008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B9A463F-D9BA-4227-95D1-FBFB85CF60AB}" type="datetimeFigureOut">
              <a:rPr lang="en-GB" smtClean="0"/>
              <a:t>10/02/2017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298099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B9A463F-D9BA-4227-95D1-FBFB85CF60AB}" type="datetimeFigureOut">
              <a:rPr lang="en-GB" smtClean="0"/>
              <a:t>10/02/2017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3285563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9A463F-D9BA-4227-95D1-FBFB85CF60AB}" type="datetimeFigureOut">
              <a:rPr lang="en-GB" smtClean="0"/>
              <a:t>10/02/2017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34119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9A463F-D9BA-4227-95D1-FBFB85CF60AB}" type="datetimeFigureOut">
              <a:rPr lang="en-GB" smtClean="0"/>
              <a:t>10/02/2017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3415360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9A463F-D9BA-4227-95D1-FBFB85CF60AB}" type="datetimeFigureOut">
              <a:rPr lang="en-GB" smtClean="0"/>
              <a:t>10/02/2017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151492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B9A463F-D9BA-4227-95D1-FBFB85CF60AB}"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2240201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B9A463F-D9BA-4227-95D1-FBFB85CF60AB}"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2D595-FF00-4D81-B2B9-2E7FECDA4EDD}" type="slidenum">
              <a:rPr lang="en-GB" smtClean="0"/>
              <a:t>‹#›</a:t>
            </a:fld>
            <a:endParaRPr lang="en-GB"/>
          </a:p>
        </p:txBody>
      </p:sp>
    </p:spTree>
    <p:extLst>
      <p:ext uri="{BB962C8B-B14F-4D97-AF65-F5344CB8AC3E}">
        <p14:creationId xmlns:p14="http://schemas.microsoft.com/office/powerpoint/2010/main" val="2575007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15600" y="593367"/>
            <a:ext cx="11360800" cy="763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415600" y="1536633"/>
            <a:ext cx="113608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11296609" y="6217621"/>
            <a:ext cx="7316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266572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9A463F-D9BA-4227-95D1-FBFB85CF60AB}" type="datetimeFigureOut">
              <a:rPr lang="en-GB" smtClean="0"/>
              <a:t>10/02/2017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2D595-FF00-4D81-B2B9-2E7FECDA4EDD}" type="slidenum">
              <a:rPr lang="en-GB" smtClean="0"/>
              <a:t>‹#›</a:t>
            </a:fld>
            <a:endParaRPr lang="en-GB"/>
          </a:p>
        </p:txBody>
      </p:sp>
    </p:spTree>
    <p:extLst>
      <p:ext uri="{BB962C8B-B14F-4D97-AF65-F5344CB8AC3E}">
        <p14:creationId xmlns:p14="http://schemas.microsoft.com/office/powerpoint/2010/main" val="318363738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image" Target="../media/image8.jpeg"/><Relationship Id="rId4" Type="http://schemas.openxmlformats.org/officeDocument/2006/relationships/diagramQuickStyle" Target="../diagrams/quickStyle3.xml"/><Relationship Id="rId9"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1.pn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3948" y="43373"/>
            <a:ext cx="12001800" cy="6777042"/>
          </a:xfrm>
          <a:prstGeom prst="rect">
            <a:avLst/>
          </a:prstGeom>
        </p:spPr>
      </p:pic>
      <p:sp>
        <p:nvSpPr>
          <p:cNvPr id="131" name="Shape 131"/>
          <p:cNvSpPr txBox="1">
            <a:spLocks noGrp="1"/>
          </p:cNvSpPr>
          <p:nvPr>
            <p:ph type="ctrTitle"/>
          </p:nvPr>
        </p:nvSpPr>
        <p:spPr>
          <a:xfrm>
            <a:off x="93948" y="892398"/>
            <a:ext cx="11682452" cy="2708251"/>
          </a:xfrm>
          <a:prstGeom prst="rect">
            <a:avLst/>
          </a:prstGeom>
        </p:spPr>
        <p:txBody>
          <a:bodyPr vert="horz" lIns="121900" tIns="121900" rIns="121900" bIns="121900" rtlCol="0" anchor="b" anchorCtr="0">
            <a:noAutofit/>
          </a:bodyPr>
          <a:lstStyle/>
          <a:p>
            <a:pPr algn="ctr">
              <a:spcBef>
                <a:spcPts val="0"/>
              </a:spcBef>
            </a:pPr>
            <a:r>
              <a:rPr lang="en" sz="6000" dirty="0" smtClean="0">
                <a:latin typeface="+mn-lt"/>
                <a:cs typeface="Times New Roman" panose="02020603050405020304" pitchFamily="18" charset="0"/>
              </a:rPr>
              <a:t>Reducing Maternal Mortality in Haiti</a:t>
            </a:r>
            <a:br>
              <a:rPr lang="en" sz="6000" dirty="0" smtClean="0">
                <a:latin typeface="+mn-lt"/>
                <a:cs typeface="Times New Roman" panose="02020603050405020304" pitchFamily="18" charset="0"/>
              </a:rPr>
            </a:br>
            <a:r>
              <a:rPr lang="en" sz="6000" dirty="0" smtClean="0">
                <a:latin typeface="+mn-lt"/>
                <a:cs typeface="Times New Roman" panose="02020603050405020304" pitchFamily="18" charset="0"/>
              </a:rPr>
              <a:t>by Improving Access to Surgery</a:t>
            </a:r>
            <a:endParaRPr lang="en" sz="6000" dirty="0">
              <a:latin typeface="+mn-lt"/>
              <a:cs typeface="Times New Roman" panose="02020603050405020304" pitchFamily="18" charset="0"/>
            </a:endParaRPr>
          </a:p>
        </p:txBody>
      </p:sp>
      <p:sp>
        <p:nvSpPr>
          <p:cNvPr id="132" name="Shape 132"/>
          <p:cNvSpPr txBox="1">
            <a:spLocks noGrp="1"/>
          </p:cNvSpPr>
          <p:nvPr>
            <p:ph type="subTitle" idx="1"/>
          </p:nvPr>
        </p:nvSpPr>
        <p:spPr>
          <a:xfrm>
            <a:off x="415600" y="4384768"/>
            <a:ext cx="11360800" cy="2260561"/>
          </a:xfrm>
          <a:prstGeom prst="rect">
            <a:avLst/>
          </a:prstGeom>
        </p:spPr>
        <p:txBody>
          <a:bodyPr vert="horz" lIns="121900" tIns="121900" rIns="121900" bIns="121900" rtlCol="0" anchor="t" anchorCtr="0">
            <a:noAutofit/>
          </a:bodyPr>
          <a:lstStyle/>
          <a:p>
            <a:pPr algn="ctr">
              <a:spcBef>
                <a:spcPts val="300"/>
              </a:spcBef>
            </a:pPr>
            <a:r>
              <a:rPr lang="en" sz="2400" dirty="0" smtClean="0">
                <a:cs typeface="Times New Roman" panose="02020603050405020304" pitchFamily="18" charset="0"/>
              </a:rPr>
              <a:t>Colette </a:t>
            </a:r>
            <a:r>
              <a:rPr lang="en" sz="2400" dirty="0">
                <a:cs typeface="Times New Roman" panose="02020603050405020304" pitchFamily="18" charset="0"/>
              </a:rPr>
              <a:t>Abah, B.Sc. (Ph.D. Candidate)</a:t>
            </a:r>
          </a:p>
          <a:p>
            <a:pPr algn="ctr">
              <a:spcBef>
                <a:spcPts val="300"/>
              </a:spcBef>
            </a:pPr>
            <a:r>
              <a:rPr lang="en" sz="2400" dirty="0">
                <a:cs typeface="Times New Roman" panose="02020603050405020304" pitchFamily="18" charset="0"/>
              </a:rPr>
              <a:t>Sade Arinze, M.D. (MPH Candidate)</a:t>
            </a:r>
          </a:p>
          <a:p>
            <a:pPr algn="ctr">
              <a:spcBef>
                <a:spcPts val="300"/>
              </a:spcBef>
              <a:buClr>
                <a:schemeClr val="dk1"/>
              </a:buClr>
              <a:buSzPct val="45833"/>
            </a:pPr>
            <a:r>
              <a:rPr lang="en" sz="2400" dirty="0">
                <a:cs typeface="Times New Roman" panose="02020603050405020304" pitchFamily="18" charset="0"/>
              </a:rPr>
              <a:t>Selorm Dei-Tutu, M.D. (MPH Candidate)</a:t>
            </a:r>
          </a:p>
          <a:p>
            <a:pPr algn="ctr">
              <a:spcBef>
                <a:spcPts val="300"/>
              </a:spcBef>
            </a:pPr>
            <a:r>
              <a:rPr lang="en" sz="2400" dirty="0">
                <a:cs typeface="Times New Roman" panose="02020603050405020304" pitchFamily="18" charset="0"/>
              </a:rPr>
              <a:t>Adoma Manful, B.A (MPH Candidate)</a:t>
            </a:r>
          </a:p>
          <a:p>
            <a:pPr algn="ctr">
              <a:spcBef>
                <a:spcPts val="300"/>
              </a:spcBef>
            </a:pPr>
            <a:r>
              <a:rPr lang="en" sz="2400" dirty="0">
                <a:cs typeface="Times New Roman" panose="02020603050405020304" pitchFamily="18" charset="0"/>
              </a:rPr>
              <a:t>Miller Morris, B.A (</a:t>
            </a:r>
            <a:r>
              <a:rPr lang="en" sz="2400" dirty="0" smtClean="0">
                <a:cs typeface="Times New Roman" panose="02020603050405020304" pitchFamily="18" charset="0"/>
              </a:rPr>
              <a:t>MA </a:t>
            </a:r>
            <a:r>
              <a:rPr lang="en" sz="2400" dirty="0">
                <a:cs typeface="Times New Roman" panose="02020603050405020304" pitchFamily="18" charset="0"/>
              </a:rPr>
              <a:t>Candidate)</a:t>
            </a:r>
          </a:p>
          <a:p>
            <a:pPr algn="ctr">
              <a:spcBef>
                <a:spcPts val="300"/>
              </a:spcBef>
              <a:buClr>
                <a:schemeClr val="dk1"/>
              </a:buClr>
              <a:buSzPct val="45833"/>
            </a:pPr>
            <a:r>
              <a:rPr lang="en" sz="2400" dirty="0">
                <a:cs typeface="Times New Roman" panose="02020603050405020304" pitchFamily="18" charset="0"/>
              </a:rPr>
              <a:t>N. Abimbola Sunmonu, M.D, Ph.D. (Neurology Resident</a:t>
            </a:r>
            <a:r>
              <a:rPr lang="en" sz="2400" dirty="0" smtClean="0">
                <a:cs typeface="Times New Roman" panose="02020603050405020304" pitchFamily="18" charset="0"/>
              </a:rPr>
              <a:t>)</a:t>
            </a:r>
            <a:endParaRPr sz="2400" dirty="0">
              <a:cs typeface="Times New Roman" panose="02020603050405020304" pitchFamily="18" charset="0"/>
            </a:endParaRPr>
          </a:p>
        </p:txBody>
      </p:sp>
      <p:sp>
        <p:nvSpPr>
          <p:cNvPr id="2" name="TextBox 1"/>
          <p:cNvSpPr txBox="1"/>
          <p:nvPr/>
        </p:nvSpPr>
        <p:spPr>
          <a:xfrm>
            <a:off x="10245925" y="424924"/>
            <a:ext cx="1690149" cy="584775"/>
          </a:xfrm>
          <a:prstGeom prst="rect">
            <a:avLst/>
          </a:prstGeom>
          <a:noFill/>
        </p:spPr>
        <p:txBody>
          <a:bodyPr wrap="square" rtlCol="0">
            <a:spAutoFit/>
          </a:bodyPr>
          <a:lstStyle/>
          <a:p>
            <a:r>
              <a:rPr lang="en-GB" sz="3200" dirty="0" smtClean="0"/>
              <a:t>Team 9</a:t>
            </a:r>
            <a:endParaRPr lang="en-GB" sz="3200" dirty="0"/>
          </a:p>
        </p:txBody>
      </p:sp>
    </p:spTree>
    <p:extLst>
      <p:ext uri="{BB962C8B-B14F-4D97-AF65-F5344CB8AC3E}">
        <p14:creationId xmlns:p14="http://schemas.microsoft.com/office/powerpoint/2010/main" val="18137853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prstGeom prst="rect">
            <a:avLst/>
          </a:prstGeom>
        </p:spPr>
        <p:txBody>
          <a:bodyPr vert="horz" lIns="121900" tIns="121900" rIns="121900" bIns="121900" rtlCol="0" anchor="t" anchorCtr="0">
            <a:noAutofit/>
          </a:bodyPr>
          <a:lstStyle/>
          <a:p>
            <a:r>
              <a:rPr lang="en" sz="6000" b="1" dirty="0"/>
              <a:t>Aims for </a:t>
            </a:r>
            <a:r>
              <a:rPr lang="en" sz="6000" b="1" dirty="0" smtClean="0"/>
              <a:t>Proposal</a:t>
            </a:r>
            <a:endParaRPr lang="en" sz="6000" b="1" dirty="0"/>
          </a:p>
        </p:txBody>
      </p:sp>
      <p:sp>
        <p:nvSpPr>
          <p:cNvPr id="138" name="Shape 138"/>
          <p:cNvSpPr txBox="1">
            <a:spLocks noGrp="1"/>
          </p:cNvSpPr>
          <p:nvPr>
            <p:ph type="body" idx="1"/>
          </p:nvPr>
        </p:nvSpPr>
        <p:spPr>
          <a:xfrm>
            <a:off x="203200" y="1540800"/>
            <a:ext cx="6086800" cy="4555200"/>
          </a:xfrm>
          <a:prstGeom prst="rect">
            <a:avLst/>
          </a:prstGeom>
        </p:spPr>
        <p:txBody>
          <a:bodyPr vert="horz" lIns="121900" tIns="121900" rIns="121900" bIns="121900" rtlCol="0" anchor="t" anchorCtr="0">
            <a:noAutofit/>
          </a:bodyPr>
          <a:lstStyle/>
          <a:p>
            <a:pPr>
              <a:lnSpc>
                <a:spcPct val="100000"/>
              </a:lnSpc>
            </a:pPr>
            <a:r>
              <a:rPr lang="en" sz="2933" dirty="0" smtClean="0"/>
              <a:t>Improve </a:t>
            </a:r>
            <a:r>
              <a:rPr lang="en" sz="2933" dirty="0"/>
              <a:t>maternal health outcomes by expanding access to safe surgery in Haiti.</a:t>
            </a:r>
          </a:p>
          <a:p>
            <a:pPr>
              <a:lnSpc>
                <a:spcPct val="100000"/>
              </a:lnSpc>
            </a:pPr>
            <a:endParaRPr sz="1467" dirty="0"/>
          </a:p>
          <a:p>
            <a:pPr>
              <a:lnSpc>
                <a:spcPct val="100000"/>
              </a:lnSpc>
            </a:pPr>
            <a:r>
              <a:rPr lang="en" sz="2933" dirty="0" smtClean="0"/>
              <a:t>5-year </a:t>
            </a:r>
            <a:r>
              <a:rPr lang="en" sz="2933" dirty="0"/>
              <a:t>reduction of maternal mortality by 7%.</a:t>
            </a:r>
          </a:p>
          <a:p>
            <a:pPr>
              <a:lnSpc>
                <a:spcPct val="100000"/>
              </a:lnSpc>
            </a:pPr>
            <a:endParaRPr sz="1467" dirty="0"/>
          </a:p>
          <a:p>
            <a:pPr>
              <a:lnSpc>
                <a:spcPct val="100000"/>
              </a:lnSpc>
            </a:pPr>
            <a:r>
              <a:rPr lang="en" sz="2933" dirty="0" smtClean="0"/>
              <a:t>Create </a:t>
            </a:r>
            <a:r>
              <a:rPr lang="en" sz="2933" dirty="0"/>
              <a:t>pilot initiatives over a 3-year period with funding </a:t>
            </a:r>
            <a:r>
              <a:rPr lang="en" sz="2933" dirty="0" smtClean="0"/>
              <a:t>of</a:t>
            </a:r>
            <a:r>
              <a:rPr lang="en" sz="2933" dirty="0" smtClean="0"/>
              <a:t> </a:t>
            </a:r>
            <a:r>
              <a:rPr lang="en" sz="2933" dirty="0"/>
              <a:t>$500,000 USD per year.</a:t>
            </a:r>
          </a:p>
        </p:txBody>
      </p:sp>
      <p:pic>
        <p:nvPicPr>
          <p:cNvPr id="139" name="Shape 139" descr="Snip20170209_16.png"/>
          <p:cNvPicPr preferRelativeResize="0"/>
          <p:nvPr/>
        </p:nvPicPr>
        <p:blipFill>
          <a:blip r:embed="rId3">
            <a:alphaModFix/>
          </a:blip>
          <a:stretch>
            <a:fillRect/>
          </a:stretch>
        </p:blipFill>
        <p:spPr>
          <a:xfrm>
            <a:off x="6197600" y="1727201"/>
            <a:ext cx="5895067" cy="2946399"/>
          </a:xfrm>
          <a:prstGeom prst="rect">
            <a:avLst/>
          </a:prstGeom>
          <a:noFill/>
          <a:ln>
            <a:noFill/>
          </a:ln>
        </p:spPr>
      </p:pic>
    </p:spTree>
    <p:extLst>
      <p:ext uri="{BB962C8B-B14F-4D97-AF65-F5344CB8AC3E}">
        <p14:creationId xmlns:p14="http://schemas.microsoft.com/office/powerpoint/2010/main" val="3548975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107750" y="391233"/>
            <a:ext cx="5545600" cy="763600"/>
          </a:xfrm>
          <a:prstGeom prst="rect">
            <a:avLst/>
          </a:prstGeom>
        </p:spPr>
        <p:txBody>
          <a:bodyPr vert="horz" lIns="121900" tIns="121900" rIns="121900" bIns="121900" rtlCol="0" anchor="t" anchorCtr="0">
            <a:noAutofit/>
          </a:bodyPr>
          <a:lstStyle/>
          <a:p>
            <a:r>
              <a:rPr lang="en" sz="6000" b="1" dirty="0"/>
              <a:t>The Challenge</a:t>
            </a:r>
          </a:p>
        </p:txBody>
      </p:sp>
      <p:sp>
        <p:nvSpPr>
          <p:cNvPr id="145" name="Shape 145"/>
          <p:cNvSpPr txBox="1">
            <a:spLocks noGrp="1"/>
          </p:cNvSpPr>
          <p:nvPr>
            <p:ph type="body" idx="1"/>
          </p:nvPr>
        </p:nvSpPr>
        <p:spPr>
          <a:xfrm>
            <a:off x="415600" y="3219450"/>
            <a:ext cx="11360800" cy="3124082"/>
          </a:xfrm>
          <a:prstGeom prst="rect">
            <a:avLst/>
          </a:prstGeom>
        </p:spPr>
        <p:txBody>
          <a:bodyPr vert="horz" lIns="121900" tIns="121900" rIns="121900" bIns="121900" rtlCol="0" anchor="t" anchorCtr="0">
            <a:noAutofit/>
          </a:bodyPr>
          <a:lstStyle/>
          <a:p>
            <a:pPr>
              <a:buNone/>
            </a:pPr>
            <a:r>
              <a:rPr lang="en-GB" dirty="0" smtClean="0"/>
              <a:t>Surgical</a:t>
            </a:r>
            <a:r>
              <a:rPr lang="en" dirty="0" smtClean="0"/>
              <a:t> burden</a:t>
            </a:r>
          </a:p>
          <a:p>
            <a:pPr lvl="1">
              <a:buFont typeface="Wingdings" panose="05000000000000000000" pitchFamily="2" charset="2"/>
              <a:buChar char="Ø"/>
            </a:pPr>
            <a:r>
              <a:rPr lang="en" sz="2800" dirty="0" smtClean="0"/>
              <a:t> </a:t>
            </a:r>
            <a:r>
              <a:rPr lang="en-GB" sz="2800" dirty="0"/>
              <a:t>F</a:t>
            </a:r>
            <a:r>
              <a:rPr lang="en-GB" sz="2800" dirty="0" smtClean="0"/>
              <a:t>ew skilled </a:t>
            </a:r>
            <a:r>
              <a:rPr lang="en-GB" sz="2800" dirty="0" smtClean="0"/>
              <a:t>health workers</a:t>
            </a:r>
          </a:p>
          <a:p>
            <a:pPr lvl="1">
              <a:buFont typeface="Wingdings" panose="05000000000000000000" pitchFamily="2" charset="2"/>
              <a:buChar char="Ø"/>
            </a:pPr>
            <a:r>
              <a:rPr lang="en-GB" sz="2800" dirty="0" smtClean="0"/>
              <a:t> </a:t>
            </a:r>
            <a:r>
              <a:rPr lang="en-GB" sz="2800" dirty="0" smtClean="0"/>
              <a:t>Major facilities clustered </a:t>
            </a:r>
            <a:r>
              <a:rPr lang="en-GB" sz="2800" dirty="0" smtClean="0"/>
              <a:t>in the capital</a:t>
            </a:r>
          </a:p>
          <a:p>
            <a:pPr lvl="1">
              <a:buFont typeface="Wingdings" panose="05000000000000000000" pitchFamily="2" charset="2"/>
              <a:buChar char="Ø"/>
            </a:pPr>
            <a:r>
              <a:rPr lang="en-GB" sz="2800" dirty="0" smtClean="0"/>
              <a:t> </a:t>
            </a:r>
            <a:r>
              <a:rPr lang="en-GB" sz="2800" dirty="0" smtClean="0"/>
              <a:t>Mountainous terrain</a:t>
            </a:r>
            <a:endParaRPr lang="en-GB" sz="2800" dirty="0" smtClean="0"/>
          </a:p>
          <a:p>
            <a:pPr lvl="1">
              <a:buFont typeface="Wingdings" panose="05000000000000000000" pitchFamily="2" charset="2"/>
              <a:buChar char="Ø"/>
            </a:pPr>
            <a:r>
              <a:rPr lang="en-GB" sz="2800" dirty="0" smtClean="0"/>
              <a:t> </a:t>
            </a:r>
            <a:r>
              <a:rPr lang="en-GB" sz="2800" dirty="0" smtClean="0"/>
              <a:t>Low </a:t>
            </a:r>
            <a:r>
              <a:rPr lang="en-GB" sz="2800" dirty="0" smtClean="0"/>
              <a:t>health literacy</a:t>
            </a:r>
          </a:p>
          <a:p>
            <a:pPr lvl="1">
              <a:buFont typeface="Wingdings" panose="05000000000000000000" pitchFamily="2" charset="2"/>
              <a:buChar char="Ø"/>
            </a:pPr>
            <a:r>
              <a:rPr lang="en-GB" sz="2800" dirty="0" smtClean="0"/>
              <a:t> </a:t>
            </a:r>
            <a:r>
              <a:rPr lang="en-GB" sz="2800" dirty="0" smtClean="0"/>
              <a:t>Surgery not easily affordable</a:t>
            </a:r>
            <a:endParaRPr lang="en-GB" sz="2800" dirty="0" smtClean="0"/>
          </a:p>
          <a:p>
            <a:pPr lvl="1">
              <a:buFont typeface="Wingdings" panose="05000000000000000000" pitchFamily="2" charset="2"/>
              <a:buChar char="Ø"/>
            </a:pPr>
            <a:endParaRPr lang="en" sz="2800" dirty="0"/>
          </a:p>
          <a:p>
            <a:pPr>
              <a:buNone/>
            </a:pPr>
            <a:r>
              <a:rPr lang="en" dirty="0" smtClean="0"/>
              <a:t>⇒ </a:t>
            </a:r>
            <a:r>
              <a:rPr lang="en" dirty="0"/>
              <a:t>High </a:t>
            </a:r>
            <a:r>
              <a:rPr lang="en" dirty="0" smtClean="0"/>
              <a:t>MMR and poor surgical outcomes</a:t>
            </a:r>
            <a:endParaRPr lang="en" dirty="0"/>
          </a:p>
        </p:txBody>
      </p:sp>
      <p:pic>
        <p:nvPicPr>
          <p:cNvPr id="146" name="Shape 146"/>
          <p:cNvPicPr preferRelativeResize="0"/>
          <p:nvPr/>
        </p:nvPicPr>
        <p:blipFill>
          <a:blip r:embed="rId3">
            <a:alphaModFix/>
          </a:blip>
          <a:stretch>
            <a:fillRect/>
          </a:stretch>
        </p:blipFill>
        <p:spPr>
          <a:xfrm>
            <a:off x="4598651" y="161584"/>
            <a:ext cx="7120599" cy="3498665"/>
          </a:xfrm>
          <a:prstGeom prst="rect">
            <a:avLst/>
          </a:prstGeom>
          <a:noFill/>
          <a:ln>
            <a:noFill/>
          </a:ln>
        </p:spPr>
      </p:pic>
      <p:sp>
        <p:nvSpPr>
          <p:cNvPr id="147" name="Shape 147"/>
          <p:cNvSpPr txBox="1"/>
          <p:nvPr/>
        </p:nvSpPr>
        <p:spPr>
          <a:xfrm>
            <a:off x="8430550" y="6484100"/>
            <a:ext cx="3479200" cy="302400"/>
          </a:xfrm>
          <a:prstGeom prst="rect">
            <a:avLst/>
          </a:prstGeom>
          <a:noFill/>
          <a:ln>
            <a:noFill/>
          </a:ln>
        </p:spPr>
        <p:txBody>
          <a:bodyPr lIns="121900" tIns="121900" rIns="121900" bIns="121900" anchor="t" anchorCtr="0">
            <a:noAutofit/>
          </a:bodyPr>
          <a:lstStyle/>
          <a:p>
            <a:r>
              <a:rPr lang="en" sz="1333" dirty="0"/>
              <a:t>Sources: WHO, World Bank, MSPP</a:t>
            </a:r>
          </a:p>
        </p:txBody>
      </p:sp>
    </p:spTree>
    <p:extLst>
      <p:ext uri="{BB962C8B-B14F-4D97-AF65-F5344CB8AC3E}">
        <p14:creationId xmlns:p14="http://schemas.microsoft.com/office/powerpoint/2010/main" val="271933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415600" y="39629"/>
            <a:ext cx="11360800" cy="763600"/>
          </a:xfrm>
          <a:prstGeom prst="rect">
            <a:avLst/>
          </a:prstGeom>
        </p:spPr>
        <p:txBody>
          <a:bodyPr vert="horz" lIns="121900" tIns="121900" rIns="121900" bIns="121900" rtlCol="0" anchor="t" anchorCtr="0">
            <a:noAutofit/>
          </a:bodyPr>
          <a:lstStyle/>
          <a:p>
            <a:pPr algn="ctr"/>
            <a:r>
              <a:rPr lang="en" sz="6000" b="1" dirty="0"/>
              <a:t>Our </a:t>
            </a:r>
            <a:r>
              <a:rPr lang="en" sz="6000" b="1" dirty="0" smtClean="0"/>
              <a:t>Response</a:t>
            </a:r>
            <a:r>
              <a:rPr lang="en-GB" sz="6000" b="1" dirty="0"/>
              <a:t/>
            </a:r>
            <a:br>
              <a:rPr lang="en-GB" sz="6000" b="1" dirty="0"/>
            </a:br>
            <a:endParaRPr lang="en" sz="6000" b="1" dirty="0"/>
          </a:p>
        </p:txBody>
      </p:sp>
      <p:graphicFrame>
        <p:nvGraphicFramePr>
          <p:cNvPr id="4" name="Diagram 3"/>
          <p:cNvGraphicFramePr/>
          <p:nvPr>
            <p:extLst>
              <p:ext uri="{D42A27DB-BD31-4B8C-83A1-F6EECF244321}">
                <p14:modId xmlns:p14="http://schemas.microsoft.com/office/powerpoint/2010/main" val="520844763"/>
              </p:ext>
            </p:extLst>
          </p:nvPr>
        </p:nvGraphicFramePr>
        <p:xfrm>
          <a:off x="7477789" y="1104190"/>
          <a:ext cx="3554074" cy="4742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2998406" y="5846802"/>
            <a:ext cx="6580198" cy="923330"/>
          </a:xfrm>
          <a:prstGeom prst="rect">
            <a:avLst/>
          </a:prstGeom>
          <a:noFill/>
        </p:spPr>
        <p:txBody>
          <a:bodyPr wrap="none" lIns="91440" tIns="45720" rIns="91440" bIns="45720">
            <a:spAutoFit/>
          </a:bodyPr>
          <a:lstStyle/>
          <a:p>
            <a:pPr algn="ctr"/>
            <a:r>
              <a:rPr lang="en-GB"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MAXIMUM IMPACT</a:t>
            </a:r>
            <a:endPar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7" name="Diagram 6"/>
          <p:cNvGraphicFramePr/>
          <p:nvPr>
            <p:extLst>
              <p:ext uri="{D42A27DB-BD31-4B8C-83A1-F6EECF244321}">
                <p14:modId xmlns:p14="http://schemas.microsoft.com/office/powerpoint/2010/main" val="1096076402"/>
              </p:ext>
            </p:extLst>
          </p:nvPr>
        </p:nvGraphicFramePr>
        <p:xfrm>
          <a:off x="842229" y="1103987"/>
          <a:ext cx="3857406" cy="474301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Right Arrow 7"/>
          <p:cNvSpPr/>
          <p:nvPr/>
        </p:nvSpPr>
        <p:spPr>
          <a:xfrm>
            <a:off x="4876800" y="2695073"/>
            <a:ext cx="2438400" cy="1058779"/>
          </a:xfrm>
          <a:prstGeom prst="rightArrow">
            <a:avLst/>
          </a:prstGeom>
          <a:ln w="38100"/>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7355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Shape 163" descr="haiti_population_per_hospital_district_4feb2010.jpg"/>
          <p:cNvPicPr preferRelativeResize="0"/>
          <p:nvPr/>
        </p:nvPicPr>
        <p:blipFill>
          <a:blip r:embed="rId3">
            <a:alphaModFix/>
          </a:blip>
          <a:stretch>
            <a:fillRect/>
          </a:stretch>
        </p:blipFill>
        <p:spPr>
          <a:xfrm>
            <a:off x="1320800" y="949566"/>
            <a:ext cx="9118965" cy="5705233"/>
          </a:xfrm>
          <a:prstGeom prst="rect">
            <a:avLst/>
          </a:prstGeom>
          <a:noFill/>
          <a:ln>
            <a:noFill/>
          </a:ln>
        </p:spPr>
      </p:pic>
      <p:sp>
        <p:nvSpPr>
          <p:cNvPr id="164" name="Shape 164"/>
          <p:cNvSpPr txBox="1"/>
          <p:nvPr/>
        </p:nvSpPr>
        <p:spPr>
          <a:xfrm>
            <a:off x="6067600" y="6569167"/>
            <a:ext cx="6124400" cy="344400"/>
          </a:xfrm>
          <a:prstGeom prst="rect">
            <a:avLst/>
          </a:prstGeom>
          <a:noFill/>
          <a:ln>
            <a:noFill/>
          </a:ln>
        </p:spPr>
        <p:txBody>
          <a:bodyPr lIns="121900" tIns="121900" rIns="121900" bIns="121900" anchor="t" anchorCtr="0">
            <a:noAutofit/>
          </a:bodyPr>
          <a:lstStyle/>
          <a:p>
            <a:r>
              <a:rPr lang="en" sz="800"/>
              <a:t>http://www.who.int/hac/crises/hti/maps/haiti_population_per_hospital_district_4feb2010.JPG?ua=1</a:t>
            </a:r>
          </a:p>
        </p:txBody>
      </p:sp>
      <p:sp>
        <p:nvSpPr>
          <p:cNvPr id="165" name="Shape 165"/>
          <p:cNvSpPr/>
          <p:nvPr/>
        </p:nvSpPr>
        <p:spPr>
          <a:xfrm>
            <a:off x="6150041" y="2361590"/>
            <a:ext cx="1067200" cy="1067200"/>
          </a:xfrm>
          <a:prstGeom prst="ellipse">
            <a:avLst/>
          </a:prstGeom>
          <a:noFill/>
          <a:ln w="19050" cap="flat" cmpd="sng">
            <a:solidFill>
              <a:srgbClr val="0000FF"/>
            </a:solidFill>
            <a:prstDash val="solid"/>
            <a:round/>
            <a:headEnd type="none" w="med" len="med"/>
            <a:tailEnd type="none" w="med" len="med"/>
          </a:ln>
        </p:spPr>
        <p:txBody>
          <a:bodyPr lIns="121900" tIns="121900" rIns="121900" bIns="121900" anchor="ctr" anchorCtr="0">
            <a:noAutofit/>
          </a:bodyPr>
          <a:lstStyle/>
          <a:p>
            <a:endParaRPr sz="2400"/>
          </a:p>
        </p:txBody>
      </p:sp>
      <p:sp>
        <p:nvSpPr>
          <p:cNvPr id="166" name="Shape 166"/>
          <p:cNvSpPr txBox="1"/>
          <p:nvPr/>
        </p:nvSpPr>
        <p:spPr>
          <a:xfrm>
            <a:off x="1230041" y="-22379"/>
            <a:ext cx="9142258" cy="774400"/>
          </a:xfrm>
          <a:prstGeom prst="rect">
            <a:avLst/>
          </a:prstGeom>
          <a:noFill/>
          <a:ln>
            <a:noFill/>
          </a:ln>
        </p:spPr>
        <p:txBody>
          <a:bodyPr lIns="121900" tIns="121900" rIns="121900" bIns="121900" anchor="t" anchorCtr="0">
            <a:noAutofit/>
          </a:bodyPr>
          <a:lstStyle/>
          <a:p>
            <a:pPr algn="ctr"/>
            <a:r>
              <a:rPr lang="en" sz="6000" b="1" dirty="0">
                <a:latin typeface="+mj-lt"/>
              </a:rPr>
              <a:t>Rural </a:t>
            </a:r>
            <a:r>
              <a:rPr lang="en" sz="6000" b="1" dirty="0" smtClean="0">
                <a:latin typeface="+mj-lt"/>
              </a:rPr>
              <a:t>focus: </a:t>
            </a:r>
            <a:r>
              <a:rPr lang="en" sz="6000" b="1" dirty="0">
                <a:latin typeface="+mj-lt"/>
              </a:rPr>
              <a:t>Selected Sites </a:t>
            </a:r>
          </a:p>
        </p:txBody>
      </p:sp>
      <p:sp>
        <p:nvSpPr>
          <p:cNvPr id="167" name="Shape 167"/>
          <p:cNvSpPr/>
          <p:nvPr/>
        </p:nvSpPr>
        <p:spPr>
          <a:xfrm>
            <a:off x="6495767" y="4512733"/>
            <a:ext cx="1067200" cy="1067200"/>
          </a:xfrm>
          <a:prstGeom prst="ellipse">
            <a:avLst/>
          </a:prstGeom>
          <a:noFill/>
          <a:ln w="19050" cap="flat" cmpd="sng">
            <a:solidFill>
              <a:srgbClr val="0000FF"/>
            </a:solidFill>
            <a:prstDash val="solid"/>
            <a:round/>
            <a:headEnd type="none" w="med" len="med"/>
            <a:tailEnd type="none" w="med" len="med"/>
          </a:ln>
        </p:spPr>
        <p:txBody>
          <a:bodyPr lIns="121900" tIns="121900" rIns="121900" bIns="121900" anchor="ctr" anchorCtr="0">
            <a:noAutofit/>
          </a:bodyPr>
          <a:lstStyle/>
          <a:p>
            <a:endParaRPr sz="2400"/>
          </a:p>
        </p:txBody>
      </p:sp>
      <p:sp>
        <p:nvSpPr>
          <p:cNvPr id="168" name="Shape 168"/>
          <p:cNvSpPr/>
          <p:nvPr/>
        </p:nvSpPr>
        <p:spPr>
          <a:xfrm>
            <a:off x="3034667" y="4512733"/>
            <a:ext cx="1067200" cy="1067200"/>
          </a:xfrm>
          <a:prstGeom prst="ellipse">
            <a:avLst/>
          </a:prstGeom>
          <a:noFill/>
          <a:ln w="19050" cap="flat" cmpd="sng">
            <a:solidFill>
              <a:srgbClr val="0000FF"/>
            </a:solidFill>
            <a:prstDash val="solid"/>
            <a:round/>
            <a:headEnd type="none" w="med" len="med"/>
            <a:tailEnd type="none" w="med" len="med"/>
          </a:ln>
        </p:spPr>
        <p:txBody>
          <a:bodyPr lIns="121900" tIns="121900" rIns="121900" bIns="121900" anchor="ctr" anchorCtr="0">
            <a:noAutofit/>
          </a:bodyPr>
          <a:lstStyle/>
          <a:p>
            <a:endParaRPr sz="2400"/>
          </a:p>
        </p:txBody>
      </p:sp>
    </p:spTree>
    <p:extLst>
      <p:ext uri="{BB962C8B-B14F-4D97-AF65-F5344CB8AC3E}">
        <p14:creationId xmlns:p14="http://schemas.microsoft.com/office/powerpoint/2010/main" val="2099721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2534653" y="1200930"/>
          <a:ext cx="7587915" cy="52800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Shape 193"/>
          <p:cNvPicPr preferRelativeResize="0"/>
          <p:nvPr/>
        </p:nvPicPr>
        <p:blipFill>
          <a:blip r:embed="rId7">
            <a:alphaModFix/>
          </a:blip>
          <a:stretch>
            <a:fillRect/>
          </a:stretch>
        </p:blipFill>
        <p:spPr>
          <a:xfrm>
            <a:off x="1339516" y="1336165"/>
            <a:ext cx="2390274" cy="2216038"/>
          </a:xfrm>
          <a:prstGeom prst="flowChartConnector">
            <a:avLst/>
          </a:prstGeom>
          <a:noFill/>
          <a:ln>
            <a:noFill/>
          </a:ln>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67575" y="4539917"/>
            <a:ext cx="2286002" cy="2286002"/>
          </a:xfrm>
          <a:prstGeom prst="rect">
            <a:avLst/>
          </a:prstGeom>
        </p:spPr>
      </p:pic>
      <p:pic>
        <p:nvPicPr>
          <p:cNvPr id="9" name="Picture 8"/>
          <p:cNvPicPr>
            <a:picLocks noChangeAspect="1"/>
          </p:cNvPicPr>
          <p:nvPr/>
        </p:nvPicPr>
        <p:blipFill rotWithShape="1">
          <a:blip r:embed="rId9">
            <a:extLst>
              <a:ext uri="{28A0092B-C50C-407E-A947-70E740481C1C}">
                <a14:useLocalDpi xmlns:a14="http://schemas.microsoft.com/office/drawing/2010/main" val="0"/>
              </a:ext>
            </a:extLst>
          </a:blip>
          <a:srcRect l="40234" t="19116" r="5030"/>
          <a:stretch/>
        </p:blipFill>
        <p:spPr>
          <a:xfrm>
            <a:off x="7229975" y="4687648"/>
            <a:ext cx="2286002" cy="2138271"/>
          </a:xfrm>
          <a:prstGeom prst="flowChartConnector">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39212" y="1336165"/>
            <a:ext cx="2366712" cy="2271712"/>
          </a:xfrm>
          <a:prstGeom prst="flowChartConnector">
            <a:avLst/>
          </a:prstGeom>
        </p:spPr>
      </p:pic>
      <p:sp>
        <p:nvSpPr>
          <p:cNvPr id="15" name="Title 1"/>
          <p:cNvSpPr txBox="1">
            <a:spLocks/>
          </p:cNvSpPr>
          <p:nvPr/>
        </p:nvSpPr>
        <p:spPr>
          <a:xfrm>
            <a:off x="9505415" y="3747122"/>
            <a:ext cx="2548947" cy="1531082"/>
          </a:xfrm>
          <a:prstGeom prst="rect">
            <a:avLst/>
          </a:prstGeom>
          <a:solidFill>
            <a:schemeClr val="bg1"/>
          </a:solidFill>
          <a:ln w="28575">
            <a:solidFill>
              <a:schemeClr val="tx1">
                <a:lumMod val="65000"/>
                <a:lumOff val="35000"/>
              </a:schemeClr>
            </a:solidFill>
          </a:ln>
          <a:effectLst>
            <a:outerShdw blurRad="50800" dist="38100" dir="16200000" rotWithShape="0">
              <a:prstClr val="black">
                <a:alpha val="40000"/>
              </a:prstClr>
            </a:outerShdw>
          </a:effectLst>
          <a:scene3d>
            <a:camera prst="orthographicFront"/>
            <a:lightRig rig="threePt" dir="t"/>
          </a:scene3d>
          <a:sp3d>
            <a:bevelT w="114300" prst="hardEdge"/>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000" dirty="0" smtClean="0"/>
              <a:t>Increased health literacy in community</a:t>
            </a:r>
            <a:endParaRPr lang="en-GB" sz="3000" dirty="0"/>
          </a:p>
        </p:txBody>
      </p:sp>
      <p:sp>
        <p:nvSpPr>
          <p:cNvPr id="12" name="Title 1"/>
          <p:cNvSpPr txBox="1">
            <a:spLocks/>
          </p:cNvSpPr>
          <p:nvPr/>
        </p:nvSpPr>
        <p:spPr>
          <a:xfrm>
            <a:off x="256675" y="3747122"/>
            <a:ext cx="3010900" cy="1531082"/>
          </a:xfrm>
          <a:prstGeom prst="rect">
            <a:avLst/>
          </a:prstGeom>
          <a:solidFill>
            <a:schemeClr val="bg1"/>
          </a:solidFill>
          <a:ln w="28575">
            <a:solidFill>
              <a:schemeClr val="tx1">
                <a:lumMod val="65000"/>
                <a:lumOff val="35000"/>
              </a:schemeClr>
            </a:solidFill>
          </a:ln>
          <a:effectLst>
            <a:outerShdw blurRad="50800" dist="38100" dir="16200000" rotWithShape="0">
              <a:prstClr val="black">
                <a:alpha val="40000"/>
              </a:prstClr>
            </a:outerShdw>
          </a:effectLst>
          <a:scene3d>
            <a:camera prst="orthographicFront"/>
            <a:lightRig rig="threePt" dir="t"/>
          </a:scene3d>
          <a:sp3d>
            <a:bevelT w="114300" prst="hardEdge"/>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000" dirty="0" smtClean="0"/>
              <a:t>Increased training and retention of personnel</a:t>
            </a:r>
            <a:endParaRPr lang="en-GB" sz="3000" dirty="0"/>
          </a:p>
        </p:txBody>
      </p:sp>
      <p:sp>
        <p:nvSpPr>
          <p:cNvPr id="13" name="Rectangle 12"/>
          <p:cNvSpPr/>
          <p:nvPr/>
        </p:nvSpPr>
        <p:spPr>
          <a:xfrm>
            <a:off x="1457212" y="82681"/>
            <a:ext cx="8669296"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5400" b="1" cap="none" spc="0" dirty="0" smtClean="0">
                <a:ln/>
                <a:solidFill>
                  <a:schemeClr val="accent2"/>
                </a:solidFill>
                <a:effectLst/>
              </a:rPr>
              <a:t>Human Capital and Education</a:t>
            </a:r>
            <a:endParaRPr lang="en-GB" sz="5400" b="1" cap="none" spc="0" dirty="0">
              <a:ln/>
              <a:solidFill>
                <a:schemeClr val="accent2"/>
              </a:solidFill>
              <a:effectLst/>
            </a:endParaRPr>
          </a:p>
        </p:txBody>
      </p:sp>
    </p:spTree>
    <p:extLst>
      <p:ext uri="{BB962C8B-B14F-4D97-AF65-F5344CB8AC3E}">
        <p14:creationId xmlns:p14="http://schemas.microsoft.com/office/powerpoint/2010/main" val="221560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stretch>
            <a:fillRect/>
          </a:stretch>
        </p:blipFill>
        <p:spPr>
          <a:xfrm>
            <a:off x="0" y="1216222"/>
            <a:ext cx="12233182" cy="5654842"/>
          </a:xfrm>
          <a:prstGeom prst="rect">
            <a:avLst/>
          </a:prstGeom>
        </p:spPr>
      </p:pic>
      <p:pic>
        <p:nvPicPr>
          <p:cNvPr id="21" name="Shape 201"/>
          <p:cNvPicPr preferRelativeResize="0"/>
          <p:nvPr/>
        </p:nvPicPr>
        <p:blipFill>
          <a:blip r:embed="rId3">
            <a:alphaModFix/>
          </a:blip>
          <a:stretch>
            <a:fillRect/>
          </a:stretch>
        </p:blipFill>
        <p:spPr>
          <a:xfrm>
            <a:off x="302108" y="1334984"/>
            <a:ext cx="2505261" cy="1738112"/>
          </a:xfrm>
          <a:prstGeom prst="rect">
            <a:avLst/>
          </a:prstGeom>
          <a:noFill/>
          <a:ln>
            <a:noFill/>
          </a:ln>
        </p:spPr>
      </p:pic>
      <p:pic>
        <p:nvPicPr>
          <p:cNvPr id="24" name="Shape 186"/>
          <p:cNvPicPr preferRelativeResize="0"/>
          <p:nvPr/>
        </p:nvPicPr>
        <p:blipFill>
          <a:blip r:embed="rId4">
            <a:alphaModFix/>
          </a:blip>
          <a:stretch>
            <a:fillRect/>
          </a:stretch>
        </p:blipFill>
        <p:spPr>
          <a:xfrm>
            <a:off x="8247113" y="4076705"/>
            <a:ext cx="3770897" cy="2112756"/>
          </a:xfrm>
          <a:prstGeom prst="rect">
            <a:avLst/>
          </a:prstGeom>
          <a:noFill/>
          <a:ln>
            <a:noFill/>
          </a:ln>
        </p:spPr>
      </p:pic>
      <p:sp>
        <p:nvSpPr>
          <p:cNvPr id="2" name="Title 1"/>
          <p:cNvSpPr>
            <a:spLocks noGrp="1"/>
          </p:cNvSpPr>
          <p:nvPr>
            <p:ph type="title"/>
          </p:nvPr>
        </p:nvSpPr>
        <p:spPr>
          <a:xfrm>
            <a:off x="2363246" y="3035771"/>
            <a:ext cx="4148806" cy="565084"/>
          </a:xfrm>
          <a:ln w="28575"/>
        </p:spPr>
        <p:style>
          <a:lnRef idx="2">
            <a:schemeClr val="accent5"/>
          </a:lnRef>
          <a:fillRef idx="1">
            <a:schemeClr val="lt1"/>
          </a:fillRef>
          <a:effectRef idx="0">
            <a:schemeClr val="accent5"/>
          </a:effectRef>
          <a:fontRef idx="minor">
            <a:schemeClr val="dk1"/>
          </a:fontRef>
        </p:style>
        <p:txBody>
          <a:bodyPr>
            <a:normAutofit/>
          </a:bodyPr>
          <a:lstStyle/>
          <a:p>
            <a:r>
              <a:rPr lang="en-GB" sz="3400" b="1" dirty="0" smtClean="0">
                <a:solidFill>
                  <a:schemeClr val="accent1">
                    <a:lumMod val="75000"/>
                  </a:schemeClr>
                </a:solidFill>
                <a:latin typeface="+mj-lt"/>
              </a:rPr>
              <a:t>Motorcycle Ambulance</a:t>
            </a:r>
            <a:endParaRPr lang="en-GB" sz="3400" b="1" dirty="0">
              <a:solidFill>
                <a:schemeClr val="accent1">
                  <a:lumMod val="75000"/>
                </a:schemeClr>
              </a:solidFill>
              <a:latin typeface="+mj-lt"/>
            </a:endParaRPr>
          </a:p>
        </p:txBody>
      </p:sp>
      <p:sp>
        <p:nvSpPr>
          <p:cNvPr id="9" name="Title 1"/>
          <p:cNvSpPr txBox="1">
            <a:spLocks/>
          </p:cNvSpPr>
          <p:nvPr/>
        </p:nvSpPr>
        <p:spPr>
          <a:xfrm>
            <a:off x="7046552" y="3575802"/>
            <a:ext cx="3332690" cy="595365"/>
          </a:xfrm>
          <a:prstGeom prst="rect">
            <a:avLst/>
          </a:prstGeom>
          <a:ln w="28575">
            <a:solidFill>
              <a:srgbClr val="C00000"/>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400" b="1" dirty="0" smtClean="0">
                <a:solidFill>
                  <a:srgbClr val="C00000"/>
                </a:solidFill>
              </a:rPr>
              <a:t>Patient Navigators</a:t>
            </a:r>
            <a:endParaRPr lang="en-GB" sz="3400" b="1" dirty="0">
              <a:solidFill>
                <a:srgbClr val="C00000"/>
              </a:solidFill>
            </a:endParaRPr>
          </a:p>
        </p:txBody>
      </p:sp>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9214" y="186829"/>
            <a:ext cx="2912756" cy="2190899"/>
          </a:xfrm>
          <a:prstGeom prst="rect">
            <a:avLst/>
          </a:prstGeom>
        </p:spPr>
      </p:pic>
      <p:sp>
        <p:nvSpPr>
          <p:cNvPr id="15" name="Title 1"/>
          <p:cNvSpPr txBox="1">
            <a:spLocks/>
          </p:cNvSpPr>
          <p:nvPr/>
        </p:nvSpPr>
        <p:spPr>
          <a:xfrm>
            <a:off x="5868447" y="1780511"/>
            <a:ext cx="3869112" cy="597217"/>
          </a:xfrm>
          <a:prstGeom prst="rect">
            <a:avLst/>
          </a:prstGeom>
          <a:ln w="28575"/>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400" b="1" dirty="0" smtClean="0">
                <a:solidFill>
                  <a:schemeClr val="accent2">
                    <a:lumMod val="75000"/>
                  </a:schemeClr>
                </a:solidFill>
              </a:rPr>
              <a:t>Mobile “911” service</a:t>
            </a:r>
            <a:endParaRPr lang="en-GB" sz="3400" b="1" dirty="0">
              <a:solidFill>
                <a:schemeClr val="accent2">
                  <a:lumMod val="75000"/>
                </a:schemeClr>
              </a:solidFill>
            </a:endParaRPr>
          </a:p>
        </p:txBody>
      </p:sp>
      <p:sp>
        <p:nvSpPr>
          <p:cNvPr id="11" name="Title 1"/>
          <p:cNvSpPr txBox="1">
            <a:spLocks/>
          </p:cNvSpPr>
          <p:nvPr/>
        </p:nvSpPr>
        <p:spPr>
          <a:xfrm>
            <a:off x="838200" y="5750698"/>
            <a:ext cx="10670176" cy="939666"/>
          </a:xfrm>
          <a:prstGeom prst="rect">
            <a:avLst/>
          </a:prstGeom>
          <a:solidFill>
            <a:schemeClr val="bg1"/>
          </a:solidFill>
          <a:ln w="28575">
            <a:solidFill>
              <a:schemeClr val="tx1">
                <a:lumMod val="65000"/>
                <a:lumOff val="35000"/>
              </a:schemeClr>
            </a:solidFill>
          </a:ln>
          <a:effectLst>
            <a:outerShdw blurRad="50800" dist="38100" dir="16200000" rotWithShape="0">
              <a:prstClr val="black">
                <a:alpha val="40000"/>
              </a:prstClr>
            </a:outerShdw>
          </a:effectLst>
          <a:scene3d>
            <a:camera prst="orthographicFront"/>
            <a:lightRig rig="threePt" dir="t"/>
          </a:scene3d>
          <a:sp3d>
            <a:bevelT w="114300" prst="hardEdge"/>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000" b="1" dirty="0" smtClean="0"/>
              <a:t>Improved accessibility to hospital and services</a:t>
            </a:r>
            <a:endParaRPr lang="en-GB" sz="3000" b="1" dirty="0"/>
          </a:p>
        </p:txBody>
      </p:sp>
      <p:sp>
        <p:nvSpPr>
          <p:cNvPr id="3" name="Rectangle 2"/>
          <p:cNvSpPr/>
          <p:nvPr/>
        </p:nvSpPr>
        <p:spPr>
          <a:xfrm>
            <a:off x="3535467" y="239861"/>
            <a:ext cx="5162247"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5400" b="1" cap="none" spc="0" dirty="0" smtClean="0">
                <a:ln/>
                <a:solidFill>
                  <a:schemeClr val="accent4"/>
                </a:solidFill>
                <a:effectLst/>
              </a:rPr>
              <a:t>Increasing Access</a:t>
            </a:r>
            <a:endParaRPr lang="en-GB" sz="5400" b="1" cap="none" spc="0" dirty="0">
              <a:ln/>
              <a:solidFill>
                <a:schemeClr val="accent4"/>
              </a:solidFill>
              <a:effectLst/>
            </a:endParaRPr>
          </a:p>
        </p:txBody>
      </p:sp>
    </p:spTree>
    <p:extLst>
      <p:ext uri="{BB962C8B-B14F-4D97-AF65-F5344CB8AC3E}">
        <p14:creationId xmlns:p14="http://schemas.microsoft.com/office/powerpoint/2010/main" val="265218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5"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2"/>
          <a:stretch>
            <a:fillRect/>
          </a:stretch>
        </p:blipFill>
        <p:spPr>
          <a:xfrm>
            <a:off x="-1" y="864161"/>
            <a:ext cx="12186431" cy="6021136"/>
          </a:xfrm>
          <a:prstGeom prst="rect">
            <a:avLst/>
          </a:prstGeom>
        </p:spPr>
      </p:pic>
      <p:pic>
        <p:nvPicPr>
          <p:cNvPr id="74" name="Picture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0282" y="929952"/>
            <a:ext cx="2317506" cy="1604697"/>
          </a:xfrm>
          <a:prstGeom prst="rect">
            <a:avLst/>
          </a:prstGeom>
        </p:spPr>
      </p:pic>
      <p:pic>
        <p:nvPicPr>
          <p:cNvPr id="68" name="Picture 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456" y="2197767"/>
            <a:ext cx="3214093" cy="2132015"/>
          </a:xfrm>
          <a:prstGeom prst="rect">
            <a:avLst/>
          </a:prstGeom>
        </p:spPr>
      </p:pic>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7713" y="3466909"/>
            <a:ext cx="2911872" cy="1941248"/>
          </a:xfrm>
          <a:prstGeom prst="rect">
            <a:avLst/>
          </a:prstGeom>
        </p:spPr>
      </p:pic>
      <p:sp>
        <p:nvSpPr>
          <p:cNvPr id="4" name="Rectangle 4"/>
          <p:cNvSpPr>
            <a:spLocks noChangeArrowheads="1"/>
          </p:cNvSpPr>
          <p:nvPr/>
        </p:nvSpPr>
        <p:spPr bwMode="auto">
          <a:xfrm>
            <a:off x="-132348" y="4812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5"/>
          <p:cNvSpPr>
            <a:spLocks noChangeArrowheads="1"/>
          </p:cNvSpPr>
          <p:nvPr/>
        </p:nvSpPr>
        <p:spPr bwMode="auto">
          <a:xfrm>
            <a:off x="-132348" y="9384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nvGrpSpPr>
          <p:cNvPr id="47" name="Group 46"/>
          <p:cNvGrpSpPr/>
          <p:nvPr/>
        </p:nvGrpSpPr>
        <p:grpSpPr>
          <a:xfrm>
            <a:off x="6959727" y="2394017"/>
            <a:ext cx="5097371" cy="2627925"/>
            <a:chOff x="6860667" y="2394017"/>
            <a:chExt cx="5097371" cy="2627925"/>
          </a:xfrm>
        </p:grpSpPr>
        <p:sp>
          <p:nvSpPr>
            <p:cNvPr id="41" name="Title 1"/>
            <p:cNvSpPr txBox="1">
              <a:spLocks/>
            </p:cNvSpPr>
            <p:nvPr/>
          </p:nvSpPr>
          <p:spPr>
            <a:xfrm>
              <a:off x="8998097" y="2394017"/>
              <a:ext cx="2959941" cy="1156789"/>
            </a:xfrm>
            <a:prstGeom prst="rect">
              <a:avLst/>
            </a:prstGeom>
            <a:noFill/>
            <a:ln w="38100">
              <a:solidFill>
                <a:schemeClr val="bg1"/>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b="1" dirty="0" smtClean="0">
                  <a:solidFill>
                    <a:schemeClr val="bg1"/>
                  </a:solidFill>
                </a:rPr>
                <a:t>Community Empowerment</a:t>
              </a:r>
              <a:endParaRPr lang="en-GB" sz="3600" b="1" dirty="0">
                <a:solidFill>
                  <a:schemeClr val="bg1"/>
                </a:solidFill>
              </a:endParaRPr>
            </a:p>
          </p:txBody>
        </p:sp>
        <p:cxnSp>
          <p:nvCxnSpPr>
            <p:cNvPr id="45" name="Elbow Connector 44"/>
            <p:cNvCxnSpPr/>
            <p:nvPr/>
          </p:nvCxnSpPr>
          <p:spPr>
            <a:xfrm rot="10800000" flipV="1">
              <a:off x="6860667" y="2972411"/>
              <a:ext cx="2119085" cy="2049531"/>
            </a:xfrm>
            <a:prstGeom prst="bentConnector3">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0" name="Title 1"/>
          <p:cNvSpPr txBox="1">
            <a:spLocks/>
          </p:cNvSpPr>
          <p:nvPr/>
        </p:nvSpPr>
        <p:spPr>
          <a:xfrm>
            <a:off x="5921127" y="992116"/>
            <a:ext cx="3320408" cy="754742"/>
          </a:xfrm>
          <a:prstGeom prst="rect">
            <a:avLst/>
          </a:prstGeom>
          <a:noFill/>
          <a:ln w="38100">
            <a:solidFill>
              <a:schemeClr val="bg1"/>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b="1" dirty="0" smtClean="0">
                <a:solidFill>
                  <a:schemeClr val="bg1"/>
                </a:solidFill>
              </a:rPr>
              <a:t>Rainy Day Fund</a:t>
            </a:r>
            <a:endParaRPr lang="en-GB" sz="3600" b="1" dirty="0">
              <a:solidFill>
                <a:schemeClr val="bg1"/>
              </a:solidFill>
            </a:endParaRPr>
          </a:p>
        </p:txBody>
      </p:sp>
      <p:cxnSp>
        <p:nvCxnSpPr>
          <p:cNvPr id="51" name="Elbow Connector 50"/>
          <p:cNvCxnSpPr/>
          <p:nvPr/>
        </p:nvCxnSpPr>
        <p:spPr>
          <a:xfrm rot="5400000">
            <a:off x="5783119" y="2662444"/>
            <a:ext cx="2730215" cy="926490"/>
          </a:xfrm>
          <a:prstGeom prst="bentConnector3">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itle 1"/>
          <p:cNvSpPr txBox="1">
            <a:spLocks/>
          </p:cNvSpPr>
          <p:nvPr/>
        </p:nvSpPr>
        <p:spPr>
          <a:xfrm>
            <a:off x="877417" y="4203242"/>
            <a:ext cx="3443518" cy="1156789"/>
          </a:xfrm>
          <a:prstGeom prst="rect">
            <a:avLst/>
          </a:prstGeom>
          <a:noFill/>
          <a:ln w="38100">
            <a:solidFill>
              <a:schemeClr val="bg1"/>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b="1" dirty="0" smtClean="0">
                <a:solidFill>
                  <a:schemeClr val="bg1"/>
                </a:solidFill>
              </a:rPr>
              <a:t>Entrepreneurship Fair</a:t>
            </a:r>
            <a:endParaRPr lang="en-GB" sz="3600" b="1" dirty="0">
              <a:solidFill>
                <a:schemeClr val="bg1"/>
              </a:solidFill>
            </a:endParaRPr>
          </a:p>
        </p:txBody>
      </p:sp>
      <p:cxnSp>
        <p:nvCxnSpPr>
          <p:cNvPr id="72" name="Elbow Connector 71"/>
          <p:cNvCxnSpPr/>
          <p:nvPr/>
        </p:nvCxnSpPr>
        <p:spPr>
          <a:xfrm>
            <a:off x="4328034" y="4662367"/>
            <a:ext cx="1073559" cy="743822"/>
          </a:xfrm>
          <a:prstGeom prst="bentConnector3">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1"/>
          <p:cNvSpPr txBox="1">
            <a:spLocks/>
          </p:cNvSpPr>
          <p:nvPr/>
        </p:nvSpPr>
        <p:spPr>
          <a:xfrm>
            <a:off x="1283367" y="5828644"/>
            <a:ext cx="9402049" cy="1024395"/>
          </a:xfrm>
          <a:prstGeom prst="rect">
            <a:avLst/>
          </a:prstGeom>
          <a:solidFill>
            <a:schemeClr val="bg1"/>
          </a:solidFill>
          <a:ln w="28575">
            <a:solidFill>
              <a:schemeClr val="tx1">
                <a:lumMod val="65000"/>
                <a:lumOff val="35000"/>
              </a:schemeClr>
            </a:solidFill>
          </a:ln>
          <a:effectLst>
            <a:outerShdw blurRad="50800" dist="38100" dir="16200000" rotWithShape="0">
              <a:prstClr val="black">
                <a:alpha val="40000"/>
              </a:prstClr>
            </a:outerShdw>
          </a:effectLst>
          <a:scene3d>
            <a:camera prst="orthographicFront"/>
            <a:lightRig rig="threePt" dir="t"/>
          </a:scene3d>
          <a:sp3d>
            <a:bevelT w="114300" prst="hardEdge"/>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000" b="1" dirty="0" smtClean="0"/>
              <a:t>Fosters Community Contribution to Local Business and Healthcare Projects</a:t>
            </a:r>
            <a:endParaRPr lang="en-GB" sz="3000" b="1" dirty="0"/>
          </a:p>
        </p:txBody>
      </p:sp>
      <p:sp>
        <p:nvSpPr>
          <p:cNvPr id="18" name="Rectangle 17"/>
          <p:cNvSpPr/>
          <p:nvPr/>
        </p:nvSpPr>
        <p:spPr>
          <a:xfrm>
            <a:off x="943719" y="15133"/>
            <a:ext cx="1030115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5400" b="1" cap="none" spc="0" dirty="0" smtClean="0">
                <a:ln/>
                <a:solidFill>
                  <a:schemeClr val="accent1"/>
                </a:solidFill>
                <a:effectLst/>
              </a:rPr>
              <a:t>Sustainability &amp; Continued Funding</a:t>
            </a:r>
            <a:endParaRPr lang="en-GB" sz="5400" b="1" cap="none" spc="0" dirty="0">
              <a:ln/>
              <a:solidFill>
                <a:schemeClr val="accent1"/>
              </a:solidFill>
              <a:effectLst/>
            </a:endParaRPr>
          </a:p>
        </p:txBody>
      </p:sp>
    </p:spTree>
    <p:extLst>
      <p:ext uri="{BB962C8B-B14F-4D97-AF65-F5344CB8AC3E}">
        <p14:creationId xmlns:p14="http://schemas.microsoft.com/office/powerpoint/2010/main" val="1662038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2073" y="644109"/>
            <a:ext cx="7702358" cy="6228968"/>
          </a:xfrm>
          <a:prstGeom prst="rect">
            <a:avLst/>
          </a:prstGeom>
        </p:spPr>
      </p:pic>
      <p:sp>
        <p:nvSpPr>
          <p:cNvPr id="14" name="TextBox 13"/>
          <p:cNvSpPr txBox="1"/>
          <p:nvPr/>
        </p:nvSpPr>
        <p:spPr>
          <a:xfrm>
            <a:off x="1968520" y="4033773"/>
            <a:ext cx="1574276" cy="1498663"/>
          </a:xfrm>
          <a:prstGeom prst="rect">
            <a:avLst/>
          </a:prstGeom>
          <a:noFill/>
        </p:spPr>
        <p:txBody>
          <a:bodyPr wrap="square" rtlCol="0">
            <a:spAutoFit/>
          </a:bodyPr>
          <a:lstStyle/>
          <a:p>
            <a:pPr algn="ctr"/>
            <a:r>
              <a:rPr lang="en-GB" sz="2400" b="1" dirty="0" smtClean="0">
                <a:solidFill>
                  <a:schemeClr val="bg1"/>
                </a:solidFill>
              </a:rPr>
              <a:t>Expand  under-served  states</a:t>
            </a:r>
            <a:endParaRPr lang="en-GB" sz="2400" b="1" dirty="0">
              <a:solidFill>
                <a:schemeClr val="bg1"/>
              </a:solidFill>
            </a:endParaRPr>
          </a:p>
        </p:txBody>
      </p:sp>
      <p:sp>
        <p:nvSpPr>
          <p:cNvPr id="15" name="TextBox 14"/>
          <p:cNvSpPr txBox="1"/>
          <p:nvPr/>
        </p:nvSpPr>
        <p:spPr>
          <a:xfrm>
            <a:off x="249655" y="4738334"/>
            <a:ext cx="1621369" cy="830997"/>
          </a:xfrm>
          <a:prstGeom prst="rect">
            <a:avLst/>
          </a:prstGeom>
          <a:noFill/>
        </p:spPr>
        <p:txBody>
          <a:bodyPr wrap="square" rtlCol="0">
            <a:spAutoFit/>
          </a:bodyPr>
          <a:lstStyle/>
          <a:p>
            <a:pPr algn="ctr"/>
            <a:r>
              <a:rPr lang="en-GB" sz="2400" b="1" dirty="0" smtClean="0">
                <a:solidFill>
                  <a:schemeClr val="bg1"/>
                </a:solidFill>
              </a:rPr>
              <a:t>3 proposal sites</a:t>
            </a:r>
            <a:endParaRPr lang="en-GB" sz="2400" b="1" dirty="0">
              <a:solidFill>
                <a:schemeClr val="bg1"/>
              </a:solidFill>
            </a:endParaRPr>
          </a:p>
        </p:txBody>
      </p:sp>
      <p:sp>
        <p:nvSpPr>
          <p:cNvPr id="24" name="TextBox 23"/>
          <p:cNvSpPr txBox="1"/>
          <p:nvPr/>
        </p:nvSpPr>
        <p:spPr>
          <a:xfrm>
            <a:off x="3812925" y="3745114"/>
            <a:ext cx="1464806" cy="1498663"/>
          </a:xfrm>
          <a:prstGeom prst="rect">
            <a:avLst/>
          </a:prstGeom>
          <a:noFill/>
        </p:spPr>
        <p:txBody>
          <a:bodyPr wrap="square" rtlCol="0">
            <a:spAutoFit/>
          </a:bodyPr>
          <a:lstStyle/>
          <a:p>
            <a:pPr algn="ctr"/>
            <a:r>
              <a:rPr lang="en-GB" sz="2400" b="1" dirty="0" smtClean="0">
                <a:solidFill>
                  <a:schemeClr val="bg1"/>
                </a:solidFill>
              </a:rPr>
              <a:t>Adapt + expand to urban settings</a:t>
            </a:r>
            <a:endParaRPr lang="en-GB" sz="2400" b="1" dirty="0">
              <a:solidFill>
                <a:schemeClr val="bg1"/>
              </a:solidFill>
            </a:endParaRPr>
          </a:p>
        </p:txBody>
      </p:sp>
      <p:sp>
        <p:nvSpPr>
          <p:cNvPr id="25" name="TextBox 24"/>
          <p:cNvSpPr txBox="1"/>
          <p:nvPr/>
        </p:nvSpPr>
        <p:spPr>
          <a:xfrm>
            <a:off x="5486712" y="2502222"/>
            <a:ext cx="1671817" cy="793410"/>
          </a:xfrm>
          <a:prstGeom prst="rect">
            <a:avLst/>
          </a:prstGeom>
          <a:noFill/>
        </p:spPr>
        <p:txBody>
          <a:bodyPr wrap="square" rtlCol="0">
            <a:spAutoFit/>
          </a:bodyPr>
          <a:lstStyle/>
          <a:p>
            <a:pPr algn="ctr"/>
            <a:r>
              <a:rPr lang="en-GB" sz="2400" b="1" dirty="0" smtClean="0">
                <a:solidFill>
                  <a:schemeClr val="bg1"/>
                </a:solidFill>
              </a:rPr>
              <a:t> </a:t>
            </a:r>
            <a:r>
              <a:rPr lang="en-GB" sz="2400" b="1" dirty="0">
                <a:solidFill>
                  <a:schemeClr val="bg1"/>
                </a:solidFill>
              </a:rPr>
              <a:t>I</a:t>
            </a:r>
            <a:r>
              <a:rPr lang="en-GB" sz="2400" b="1" dirty="0" smtClean="0">
                <a:solidFill>
                  <a:schemeClr val="bg1"/>
                </a:solidFill>
              </a:rPr>
              <a:t>mplement nationally</a:t>
            </a:r>
            <a:endParaRPr lang="en-GB" sz="2400" b="1" dirty="0">
              <a:solidFill>
                <a:schemeClr val="bg1"/>
              </a:solidFill>
            </a:endParaRPr>
          </a:p>
        </p:txBody>
      </p:sp>
      <p:grpSp>
        <p:nvGrpSpPr>
          <p:cNvPr id="30" name="Group 29"/>
          <p:cNvGrpSpPr/>
          <p:nvPr/>
        </p:nvGrpSpPr>
        <p:grpSpPr>
          <a:xfrm>
            <a:off x="582890" y="1656108"/>
            <a:ext cx="4333008" cy="1146037"/>
            <a:chOff x="7948925" y="1815680"/>
            <a:chExt cx="4407172" cy="1200329"/>
          </a:xfrm>
        </p:grpSpPr>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4343" y="1957137"/>
              <a:ext cx="1015235" cy="1015235"/>
            </a:xfrm>
            <a:prstGeom prst="rect">
              <a:avLst/>
            </a:prstGeom>
          </p:spPr>
        </p:pic>
        <p:sp>
          <p:nvSpPr>
            <p:cNvPr id="27" name="TextBox 26"/>
            <p:cNvSpPr txBox="1"/>
            <p:nvPr/>
          </p:nvSpPr>
          <p:spPr>
            <a:xfrm>
              <a:off x="7948925" y="1815680"/>
              <a:ext cx="1776600" cy="1200329"/>
            </a:xfrm>
            <a:prstGeom prst="rect">
              <a:avLst/>
            </a:prstGeom>
            <a:noFill/>
          </p:spPr>
          <p:txBody>
            <a:bodyPr wrap="square" rtlCol="0">
              <a:spAutoFit/>
            </a:bodyPr>
            <a:lstStyle/>
            <a:p>
              <a:pPr algn="ctr"/>
              <a:r>
                <a:rPr lang="en-GB" sz="2400" b="1" dirty="0" smtClean="0"/>
                <a:t>Data Collection &amp; Analysis</a:t>
              </a:r>
              <a:r>
                <a:rPr lang="en-GB" dirty="0" smtClean="0"/>
                <a:t> </a:t>
              </a:r>
              <a:endParaRPr lang="en-GB" dirty="0"/>
            </a:p>
          </p:txBody>
        </p:sp>
        <p:sp>
          <p:nvSpPr>
            <p:cNvPr id="29" name="TextBox 28"/>
            <p:cNvSpPr txBox="1"/>
            <p:nvPr/>
          </p:nvSpPr>
          <p:spPr>
            <a:xfrm>
              <a:off x="10179446" y="1933212"/>
              <a:ext cx="2176651" cy="870364"/>
            </a:xfrm>
            <a:prstGeom prst="rect">
              <a:avLst/>
            </a:prstGeom>
            <a:noFill/>
          </p:spPr>
          <p:txBody>
            <a:bodyPr wrap="square" rtlCol="0">
              <a:spAutoFit/>
            </a:bodyPr>
            <a:lstStyle/>
            <a:p>
              <a:pPr algn="ctr"/>
              <a:r>
                <a:rPr lang="en-GB" sz="2400" b="1" dirty="0" smtClean="0"/>
                <a:t>Quality Improvement</a:t>
              </a:r>
              <a:endParaRPr lang="en-GB" dirty="0"/>
            </a:p>
          </p:txBody>
        </p:sp>
      </p:grpSp>
      <p:sp>
        <p:nvSpPr>
          <p:cNvPr id="4" name="Rectangle 4"/>
          <p:cNvSpPr>
            <a:spLocks noChangeArrowheads="1"/>
          </p:cNvSpPr>
          <p:nvPr/>
        </p:nvSpPr>
        <p:spPr bwMode="auto">
          <a:xfrm>
            <a:off x="-132348" y="4812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5"/>
          <p:cNvSpPr>
            <a:spLocks noChangeArrowheads="1"/>
          </p:cNvSpPr>
          <p:nvPr/>
        </p:nvSpPr>
        <p:spPr bwMode="auto">
          <a:xfrm>
            <a:off x="-132348" y="9384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8" name="TextBox 27"/>
          <p:cNvSpPr txBox="1"/>
          <p:nvPr/>
        </p:nvSpPr>
        <p:spPr>
          <a:xfrm>
            <a:off x="10524990" y="2173664"/>
            <a:ext cx="1776600" cy="461665"/>
          </a:xfrm>
          <a:prstGeom prst="rect">
            <a:avLst/>
          </a:prstGeom>
          <a:noFill/>
        </p:spPr>
        <p:txBody>
          <a:bodyPr wrap="square" rtlCol="0">
            <a:spAutoFit/>
          </a:bodyPr>
          <a:lstStyle/>
          <a:p>
            <a:pPr algn="ctr"/>
            <a:endParaRPr lang="en-GB" sz="2400" b="1" dirty="0" smtClean="0"/>
          </a:p>
        </p:txBody>
      </p:sp>
      <p:pic>
        <p:nvPicPr>
          <p:cNvPr id="34" name="Shape 181"/>
          <p:cNvPicPr preferRelativeResize="0"/>
          <p:nvPr/>
        </p:nvPicPr>
        <p:blipFill>
          <a:blip r:embed="rId5">
            <a:alphaModFix/>
          </a:blip>
          <a:stretch>
            <a:fillRect/>
          </a:stretch>
        </p:blipFill>
        <p:spPr>
          <a:xfrm>
            <a:off x="8398271" y="4619993"/>
            <a:ext cx="3679733" cy="2206392"/>
          </a:xfrm>
          <a:prstGeom prst="rect">
            <a:avLst/>
          </a:prstGeom>
          <a:noFill/>
          <a:ln>
            <a:noFill/>
          </a:ln>
        </p:spPr>
      </p:pic>
      <p:sp>
        <p:nvSpPr>
          <p:cNvPr id="20" name="Title 1"/>
          <p:cNvSpPr txBox="1">
            <a:spLocks/>
          </p:cNvSpPr>
          <p:nvPr/>
        </p:nvSpPr>
        <p:spPr>
          <a:xfrm>
            <a:off x="249655" y="5748219"/>
            <a:ext cx="7433845" cy="1054809"/>
          </a:xfrm>
          <a:prstGeom prst="rect">
            <a:avLst/>
          </a:prstGeom>
          <a:solidFill>
            <a:schemeClr val="bg1"/>
          </a:solidFill>
          <a:ln w="28575">
            <a:solidFill>
              <a:schemeClr val="tx1">
                <a:lumMod val="65000"/>
                <a:lumOff val="35000"/>
              </a:schemeClr>
            </a:solidFill>
          </a:ln>
          <a:effectLst>
            <a:outerShdw blurRad="50800" dist="38100" dir="16200000" rotWithShape="0">
              <a:prstClr val="black">
                <a:alpha val="40000"/>
              </a:prstClr>
            </a:outerShdw>
          </a:effectLst>
          <a:scene3d>
            <a:camera prst="orthographicFront"/>
            <a:lightRig rig="threePt" dir="t"/>
          </a:scene3d>
          <a:sp3d>
            <a:bevelT w="114300" prst="hardEdge"/>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000" b="1" dirty="0" smtClean="0"/>
              <a:t>Establish a Data Repository for Community-led Improvement</a:t>
            </a:r>
            <a:endParaRPr lang="en-GB" sz="3000" b="1" dirty="0"/>
          </a:p>
        </p:txBody>
      </p:sp>
      <p:pic>
        <p:nvPicPr>
          <p:cNvPr id="2050" name="Picture 2" descr="https://lh4.googleusercontent.com/2jOgeOR1jB00vUgAD8xS6Ae1N2AAjBohnLOPH_S9M4C4AMzBaIPxd32UQfWhmpbb-3qdz_oBiiWVMGXYSveoTi8O7iPqKAs_vTwAEFW1Fdn-bjKICywsfxfQFcwm1yuR3W8RBUREqY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98271" y="713634"/>
            <a:ext cx="3684229" cy="2446329"/>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1005213" y="-161425"/>
            <a:ext cx="1063483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5400" b="1" cap="none" spc="0" dirty="0" smtClean="0">
                <a:ln/>
                <a:solidFill>
                  <a:schemeClr val="accent6"/>
                </a:solidFill>
                <a:effectLst/>
              </a:rPr>
              <a:t>Monitoring, Evaluation and Scale Up</a:t>
            </a:r>
            <a:endParaRPr lang="en-GB" sz="5400" b="1" cap="none" spc="0" dirty="0">
              <a:ln/>
              <a:solidFill>
                <a:schemeClr val="accent6"/>
              </a:solidFill>
              <a:effectLst/>
            </a:endParaRPr>
          </a:p>
        </p:txBody>
      </p:sp>
    </p:spTree>
    <p:extLst>
      <p:ext uri="{BB962C8B-B14F-4D97-AF65-F5344CB8AC3E}">
        <p14:creationId xmlns:p14="http://schemas.microsoft.com/office/powerpoint/2010/main" val="19522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4" grpId="0"/>
      <p:bldP spid="25" grpId="0"/>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415600" y="198926"/>
            <a:ext cx="11360800" cy="763600"/>
          </a:xfrm>
          <a:prstGeom prst="rect">
            <a:avLst/>
          </a:prstGeom>
        </p:spPr>
        <p:txBody>
          <a:bodyPr vert="horz" lIns="121900" tIns="121900" rIns="121900" bIns="121900" rtlCol="0" anchor="t" anchorCtr="0">
            <a:noAutofit/>
          </a:bodyPr>
          <a:lstStyle/>
          <a:p>
            <a:r>
              <a:rPr lang="en" b="1" dirty="0"/>
              <a:t>Budget </a:t>
            </a:r>
            <a:r>
              <a:rPr lang="en" b="1" dirty="0" smtClean="0"/>
              <a:t>&amp; Timeline</a:t>
            </a:r>
            <a:endParaRPr lang="en" b="1" dirty="0"/>
          </a:p>
        </p:txBody>
      </p:sp>
      <p:pic>
        <p:nvPicPr>
          <p:cNvPr id="2" name="Picture 1"/>
          <p:cNvPicPr>
            <a:picLocks noChangeAspect="1"/>
          </p:cNvPicPr>
          <p:nvPr/>
        </p:nvPicPr>
        <p:blipFill>
          <a:blip r:embed="rId3"/>
          <a:stretch>
            <a:fillRect/>
          </a:stretch>
        </p:blipFill>
        <p:spPr>
          <a:xfrm>
            <a:off x="8843499" y="3046347"/>
            <a:ext cx="3348501" cy="3760878"/>
          </a:xfrm>
          <a:prstGeom prst="rect">
            <a:avLst/>
          </a:prstGeom>
        </p:spPr>
      </p:pic>
      <p:graphicFrame>
        <p:nvGraphicFramePr>
          <p:cNvPr id="6" name="Diagram 5"/>
          <p:cNvGraphicFramePr/>
          <p:nvPr/>
        </p:nvGraphicFramePr>
        <p:xfrm>
          <a:off x="241428" y="899884"/>
          <a:ext cx="8423601" cy="1228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ight Arrow 6"/>
          <p:cNvSpPr/>
          <p:nvPr/>
        </p:nvSpPr>
        <p:spPr>
          <a:xfrm>
            <a:off x="241428" y="2024345"/>
            <a:ext cx="3389312" cy="686848"/>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GB" sz="2000" b="1" dirty="0" smtClean="0"/>
              <a:t>Community Health Worker</a:t>
            </a:r>
            <a:endParaRPr lang="en-GB" sz="2000" b="1" dirty="0"/>
          </a:p>
        </p:txBody>
      </p:sp>
      <p:sp>
        <p:nvSpPr>
          <p:cNvPr id="8" name="Right Arrow 7"/>
          <p:cNvSpPr/>
          <p:nvPr/>
        </p:nvSpPr>
        <p:spPr>
          <a:xfrm>
            <a:off x="241427" y="2815523"/>
            <a:ext cx="3389312" cy="63179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b="1" dirty="0" smtClean="0"/>
              <a:t>Tuition Scholarships</a:t>
            </a:r>
            <a:endParaRPr lang="en-GB" sz="2000" b="1" dirty="0"/>
          </a:p>
        </p:txBody>
      </p:sp>
      <p:sp>
        <p:nvSpPr>
          <p:cNvPr id="9" name="Right Arrow 8"/>
          <p:cNvSpPr/>
          <p:nvPr/>
        </p:nvSpPr>
        <p:spPr>
          <a:xfrm>
            <a:off x="1250098" y="4239934"/>
            <a:ext cx="2380640" cy="5854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Entrepreneurship</a:t>
            </a:r>
            <a:endParaRPr lang="en-GB" sz="2000" b="1" dirty="0"/>
          </a:p>
        </p:txBody>
      </p:sp>
      <p:sp>
        <p:nvSpPr>
          <p:cNvPr id="10" name="Right Arrow 9"/>
          <p:cNvSpPr/>
          <p:nvPr/>
        </p:nvSpPr>
        <p:spPr>
          <a:xfrm>
            <a:off x="241426" y="4926786"/>
            <a:ext cx="3389312" cy="63179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000" b="1" dirty="0" smtClean="0"/>
              <a:t>Research Activities</a:t>
            </a:r>
            <a:endParaRPr lang="en-GB" sz="2000" b="1" dirty="0"/>
          </a:p>
        </p:txBody>
      </p:sp>
      <p:sp>
        <p:nvSpPr>
          <p:cNvPr id="11" name="Right Arrow 10"/>
          <p:cNvSpPr/>
          <p:nvPr/>
        </p:nvSpPr>
        <p:spPr>
          <a:xfrm>
            <a:off x="2758572" y="3553088"/>
            <a:ext cx="5906457" cy="58107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smtClean="0"/>
              <a:t>Work Service Salary</a:t>
            </a:r>
            <a:endParaRPr lang="en-GB" sz="2000" b="1" dirty="0"/>
          </a:p>
        </p:txBody>
      </p:sp>
      <p:sp>
        <p:nvSpPr>
          <p:cNvPr id="12" name="Right Arrow 11"/>
          <p:cNvSpPr/>
          <p:nvPr/>
        </p:nvSpPr>
        <p:spPr>
          <a:xfrm>
            <a:off x="2758572" y="5613638"/>
            <a:ext cx="3558578" cy="58396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b="1" dirty="0" smtClean="0"/>
              <a:t>Scale Up</a:t>
            </a:r>
            <a:endParaRPr lang="en-GB" sz="2000" b="1" dirty="0"/>
          </a:p>
        </p:txBody>
      </p:sp>
      <p:sp>
        <p:nvSpPr>
          <p:cNvPr id="13" name="Rectangle 12"/>
          <p:cNvSpPr/>
          <p:nvPr/>
        </p:nvSpPr>
        <p:spPr>
          <a:xfrm>
            <a:off x="9748447" y="4721914"/>
            <a:ext cx="1548821" cy="707886"/>
          </a:xfrm>
          <a:prstGeom prst="rect">
            <a:avLst/>
          </a:prstGeom>
          <a:noFill/>
        </p:spPr>
        <p:txBody>
          <a:bodyPr wrap="none" lIns="91440" tIns="45720" rIns="91440" bIns="45720">
            <a:spAutoFit/>
          </a:bodyPr>
          <a:lstStyle/>
          <a:p>
            <a:pPr algn="ctr"/>
            <a:r>
              <a:rPr lang="en-GB" sz="4000" b="1" dirty="0" smtClean="0">
                <a:ln w="9525">
                  <a:solidFill>
                    <a:schemeClr val="bg1"/>
                  </a:solidFill>
                  <a:prstDash val="solid"/>
                </a:ln>
                <a:solidFill>
                  <a:srgbClr val="FF0000"/>
                </a:solidFill>
                <a:effectLst>
                  <a:outerShdw blurRad="12700" dist="38100" dir="2700000" algn="tl" rotWithShape="0">
                    <a:schemeClr val="bg1">
                      <a:lumMod val="50000"/>
                    </a:schemeClr>
                  </a:outerShdw>
                </a:effectLst>
              </a:rPr>
              <a:t>1.46M</a:t>
            </a:r>
            <a:endParaRPr lang="en-GB" sz="4000" b="1" dirty="0">
              <a:ln w="9525">
                <a:solidFill>
                  <a:schemeClr val="bg1"/>
                </a:solidFill>
                <a:prstDash val="solid"/>
              </a:ln>
              <a:solidFill>
                <a:srgbClr val="FF0000"/>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65417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p:nvPr/>
        </p:nvSpPr>
        <p:spPr>
          <a:xfrm>
            <a:off x="0" y="6337065"/>
            <a:ext cx="12192000" cy="520935"/>
          </a:xfrm>
          <a:custGeom>
            <a:avLst/>
            <a:gdLst/>
            <a:ahLst/>
            <a:cxnLst/>
            <a:rect l="0" t="0" r="0" b="0"/>
            <a:pathLst>
              <a:path w="120000" h="120000" extrusionOk="0">
                <a:moveTo>
                  <a:pt x="0" y="0"/>
                </a:moveTo>
                <a:lnTo>
                  <a:pt x="108875" y="2004"/>
                </a:lnTo>
                <a:lnTo>
                  <a:pt x="111208" y="37110"/>
                </a:lnTo>
                <a:lnTo>
                  <a:pt x="113458" y="54"/>
                </a:lnTo>
                <a:lnTo>
                  <a:pt x="120000" y="0"/>
                </a:lnTo>
                <a:lnTo>
                  <a:pt x="120000" y="120000"/>
                </a:lnTo>
                <a:lnTo>
                  <a:pt x="0" y="120000"/>
                </a:lnTo>
                <a:lnTo>
                  <a:pt x="0" y="0"/>
                </a:lnTo>
                <a:close/>
              </a:path>
            </a:pathLst>
          </a:custGeom>
          <a:solidFill>
            <a:schemeClr val="dk1"/>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22" name="Shape 222"/>
          <p:cNvSpPr/>
          <p:nvPr/>
        </p:nvSpPr>
        <p:spPr>
          <a:xfrm>
            <a:off x="2204032" y="254300"/>
            <a:ext cx="9987967" cy="1371600"/>
          </a:xfrm>
          <a:prstGeom prst="rect">
            <a:avLst/>
          </a:prstGeom>
          <a:solidFill>
            <a:srgbClr val="C9DAF8"/>
          </a:solidFill>
          <a:ln>
            <a:noFill/>
          </a:ln>
        </p:spPr>
        <p:txBody>
          <a:bodyPr lIns="91433" tIns="45700" rIns="91433" bIns="45700" anchor="ctr" anchorCtr="0">
            <a:noAutofit/>
          </a:bodyPr>
          <a:lstStyle/>
          <a:p>
            <a:pPr marL="1219170" lvl="2">
              <a:lnSpc>
                <a:spcPct val="115000"/>
              </a:lnSpc>
              <a:buClr>
                <a:schemeClr val="dk1"/>
              </a:buClr>
            </a:pPr>
            <a:r>
              <a:rPr lang="en" sz="2000" dirty="0" smtClean="0">
                <a:latin typeface="Calibri"/>
                <a:ea typeface="Calibri"/>
                <a:cs typeface="Calibri"/>
                <a:sym typeface="Calibri"/>
              </a:rPr>
              <a:t>• Evidence-based </a:t>
            </a:r>
            <a:r>
              <a:rPr lang="en" sz="2000" dirty="0" smtClean="0">
                <a:latin typeface="Calibri"/>
                <a:ea typeface="Calibri"/>
                <a:cs typeface="Calibri"/>
                <a:sym typeface="Calibri"/>
              </a:rPr>
              <a:t>approach </a:t>
            </a:r>
            <a:endParaRPr lang="en" sz="2000" dirty="0" smtClean="0">
              <a:latin typeface="Calibri"/>
              <a:ea typeface="Calibri"/>
              <a:cs typeface="Calibri"/>
              <a:sym typeface="Calibri"/>
            </a:endParaRPr>
          </a:p>
          <a:p>
            <a:pPr marL="1219170" lvl="2">
              <a:lnSpc>
                <a:spcPct val="115000"/>
              </a:lnSpc>
              <a:buClr>
                <a:schemeClr val="dk1"/>
              </a:buClr>
            </a:pPr>
            <a:r>
              <a:rPr lang="en" sz="2000" dirty="0" smtClean="0">
                <a:latin typeface="Calibri"/>
                <a:ea typeface="Calibri"/>
                <a:cs typeface="Calibri"/>
                <a:sym typeface="Calibri"/>
              </a:rPr>
              <a:t>• </a:t>
            </a:r>
            <a:r>
              <a:rPr lang="en" sz="2000" dirty="0" smtClean="0">
                <a:latin typeface="Calibri"/>
                <a:ea typeface="Calibri"/>
                <a:cs typeface="Calibri"/>
                <a:sym typeface="Calibri"/>
              </a:rPr>
              <a:t>Community participation, partnership and collective investment in development</a:t>
            </a:r>
          </a:p>
          <a:p>
            <a:pPr marL="1219170" lvl="2">
              <a:lnSpc>
                <a:spcPct val="115000"/>
              </a:lnSpc>
            </a:pPr>
            <a:r>
              <a:rPr lang="en" sz="2000" dirty="0" smtClean="0">
                <a:latin typeface="Calibri"/>
                <a:ea typeface="Calibri"/>
                <a:cs typeface="Calibri"/>
                <a:sym typeface="Calibri"/>
              </a:rPr>
              <a:t>• </a:t>
            </a:r>
            <a:r>
              <a:rPr lang="en" sz="2000" dirty="0" smtClean="0">
                <a:latin typeface="Calibri"/>
                <a:ea typeface="Calibri"/>
                <a:cs typeface="Calibri"/>
                <a:sym typeface="Calibri"/>
              </a:rPr>
              <a:t>Use of</a:t>
            </a:r>
            <a:r>
              <a:rPr lang="en" sz="2000" dirty="0" smtClean="0">
                <a:latin typeface="Calibri"/>
                <a:ea typeface="Calibri"/>
                <a:cs typeface="Calibri"/>
                <a:sym typeface="Calibri"/>
              </a:rPr>
              <a:t> </a:t>
            </a:r>
            <a:r>
              <a:rPr lang="en" sz="2000" dirty="0" smtClean="0">
                <a:latin typeface="Calibri"/>
                <a:ea typeface="Calibri"/>
                <a:cs typeface="Calibri"/>
                <a:sym typeface="Calibri"/>
              </a:rPr>
              <a:t>existing resources and infrastructure </a:t>
            </a:r>
          </a:p>
          <a:p>
            <a:pPr marL="1219170" lvl="2">
              <a:lnSpc>
                <a:spcPct val="115000"/>
              </a:lnSpc>
              <a:buClr>
                <a:schemeClr val="dk1"/>
              </a:buClr>
            </a:pPr>
            <a:r>
              <a:rPr lang="en" sz="2000" dirty="0" smtClean="0">
                <a:latin typeface="Calibri"/>
                <a:ea typeface="Calibri"/>
                <a:cs typeface="Calibri"/>
                <a:sym typeface="Calibri"/>
              </a:rPr>
              <a:t>• </a:t>
            </a:r>
            <a:r>
              <a:rPr lang="en" sz="2000" dirty="0" smtClean="0">
                <a:latin typeface="Calibri"/>
                <a:ea typeface="Calibri"/>
                <a:cs typeface="Calibri"/>
                <a:sym typeface="Calibri"/>
              </a:rPr>
              <a:t>↑ </a:t>
            </a:r>
            <a:r>
              <a:rPr lang="en" sz="2000" dirty="0" smtClean="0">
                <a:latin typeface="Calibri"/>
                <a:ea typeface="Calibri"/>
                <a:cs typeface="Calibri"/>
                <a:sym typeface="Calibri"/>
              </a:rPr>
              <a:t>employment of locals, ↑ income revenue</a:t>
            </a:r>
            <a:endParaRPr lang="en" sz="2000" dirty="0">
              <a:latin typeface="Calibri"/>
              <a:ea typeface="Calibri"/>
              <a:cs typeface="Calibri"/>
              <a:sym typeface="Calibri"/>
            </a:endParaRPr>
          </a:p>
        </p:txBody>
      </p:sp>
      <p:sp>
        <p:nvSpPr>
          <p:cNvPr id="223" name="Shape 223"/>
          <p:cNvSpPr/>
          <p:nvPr/>
        </p:nvSpPr>
        <p:spPr>
          <a:xfrm>
            <a:off x="2552702" y="1778989"/>
            <a:ext cx="8352294" cy="1371599"/>
          </a:xfrm>
          <a:prstGeom prst="rect">
            <a:avLst/>
          </a:prstGeom>
          <a:solidFill>
            <a:srgbClr val="FFD966"/>
          </a:solidFill>
          <a:ln>
            <a:noFill/>
          </a:ln>
        </p:spPr>
        <p:txBody>
          <a:bodyPr lIns="91433" tIns="45700" rIns="91433" bIns="45700" anchor="ctr" anchorCtr="0">
            <a:noAutofit/>
          </a:bodyPr>
          <a:lstStyle/>
          <a:p>
            <a:pPr marL="914377" lvl="2">
              <a:lnSpc>
                <a:spcPct val="115000"/>
              </a:lnSpc>
            </a:pPr>
            <a:r>
              <a:rPr lang="en" sz="2000" dirty="0">
                <a:latin typeface="Calibri"/>
                <a:ea typeface="Calibri"/>
                <a:cs typeface="Calibri"/>
                <a:sym typeface="Calibri"/>
              </a:rPr>
              <a:t>• </a:t>
            </a:r>
            <a:r>
              <a:rPr lang="en" sz="2000" dirty="0" smtClean="0">
                <a:latin typeface="Calibri"/>
                <a:ea typeface="Calibri"/>
                <a:cs typeface="Calibri"/>
                <a:sym typeface="Calibri"/>
              </a:rPr>
              <a:t>Full </a:t>
            </a:r>
            <a:r>
              <a:rPr lang="en" sz="2000" dirty="0">
                <a:latin typeface="Calibri"/>
                <a:ea typeface="Calibri"/>
                <a:cs typeface="Calibri"/>
                <a:sym typeface="Calibri"/>
              </a:rPr>
              <a:t>cohort of providers not available till </a:t>
            </a:r>
            <a:r>
              <a:rPr lang="en" sz="2000" dirty="0" smtClean="0">
                <a:latin typeface="Calibri"/>
                <a:ea typeface="Calibri"/>
                <a:cs typeface="Calibri"/>
                <a:sym typeface="Calibri"/>
              </a:rPr>
              <a:t>year </a:t>
            </a:r>
            <a:r>
              <a:rPr lang="en" sz="2000" dirty="0">
                <a:latin typeface="Calibri"/>
                <a:ea typeface="Calibri"/>
                <a:cs typeface="Calibri"/>
                <a:sym typeface="Calibri"/>
              </a:rPr>
              <a:t>5</a:t>
            </a:r>
          </a:p>
          <a:p>
            <a:pPr marL="914377" lvl="2">
              <a:lnSpc>
                <a:spcPct val="115000"/>
              </a:lnSpc>
              <a:buSzPct val="25000"/>
            </a:pPr>
            <a:r>
              <a:rPr lang="en" sz="2000" dirty="0" smtClean="0">
                <a:latin typeface="Calibri"/>
                <a:ea typeface="Calibri"/>
                <a:cs typeface="Calibri"/>
                <a:sym typeface="Calibri"/>
              </a:rPr>
              <a:t>• </a:t>
            </a:r>
            <a:r>
              <a:rPr lang="en" sz="2000" dirty="0">
                <a:latin typeface="Calibri"/>
                <a:ea typeface="Calibri"/>
                <a:cs typeface="Calibri"/>
                <a:sym typeface="Calibri"/>
              </a:rPr>
              <a:t>Free care model may be challenging to sustain</a:t>
            </a:r>
          </a:p>
        </p:txBody>
      </p:sp>
      <p:sp>
        <p:nvSpPr>
          <p:cNvPr id="224" name="Shape 224"/>
          <p:cNvSpPr/>
          <p:nvPr/>
        </p:nvSpPr>
        <p:spPr>
          <a:xfrm>
            <a:off x="2561298" y="3303667"/>
            <a:ext cx="9630701" cy="1371600"/>
          </a:xfrm>
          <a:prstGeom prst="rect">
            <a:avLst/>
          </a:prstGeom>
          <a:solidFill>
            <a:srgbClr val="B6D7A8"/>
          </a:solidFill>
          <a:ln>
            <a:noFill/>
          </a:ln>
        </p:spPr>
        <p:txBody>
          <a:bodyPr lIns="91433" tIns="45700" rIns="91433" bIns="45700" anchor="ctr" anchorCtr="0">
            <a:noAutofit/>
          </a:bodyPr>
          <a:lstStyle/>
          <a:p>
            <a:pPr marL="914377" lvl="2">
              <a:lnSpc>
                <a:spcPct val="115000"/>
              </a:lnSpc>
              <a:buSzPct val="25000"/>
            </a:pPr>
            <a:r>
              <a:rPr lang="en" sz="2000" dirty="0">
                <a:latin typeface="Calibri"/>
                <a:ea typeface="Calibri"/>
                <a:cs typeface="Calibri"/>
                <a:sym typeface="Calibri"/>
              </a:rPr>
              <a:t>• Expand post-training work service into a national </a:t>
            </a:r>
            <a:r>
              <a:rPr lang="en" sz="2000" dirty="0" smtClean="0">
                <a:latin typeface="Calibri"/>
                <a:ea typeface="Calibri"/>
                <a:cs typeface="Calibri"/>
                <a:sym typeface="Calibri"/>
              </a:rPr>
              <a:t>program</a:t>
            </a:r>
          </a:p>
          <a:p>
            <a:pPr marL="914377" lvl="2">
              <a:lnSpc>
                <a:spcPct val="115000"/>
              </a:lnSpc>
              <a:buSzPct val="25000"/>
            </a:pPr>
            <a:r>
              <a:rPr lang="en" sz="2000" dirty="0">
                <a:ea typeface="Calibri"/>
                <a:cs typeface="Calibri"/>
                <a:sym typeface="Calibri"/>
              </a:rPr>
              <a:t>• </a:t>
            </a:r>
            <a:r>
              <a:rPr lang="en" sz="2000" dirty="0" smtClean="0">
                <a:ea typeface="Calibri"/>
                <a:cs typeface="Calibri"/>
                <a:sym typeface="Calibri"/>
              </a:rPr>
              <a:t>Scale up Community H</a:t>
            </a:r>
            <a:r>
              <a:rPr lang="en-GB" sz="2000" dirty="0" smtClean="0">
                <a:ea typeface="Calibri"/>
                <a:cs typeface="Calibri"/>
                <a:sym typeface="Calibri"/>
              </a:rPr>
              <a:t>e</a:t>
            </a:r>
            <a:r>
              <a:rPr lang="en" sz="2000" dirty="0" smtClean="0">
                <a:ea typeface="Calibri"/>
                <a:cs typeface="Calibri"/>
                <a:sym typeface="Calibri"/>
              </a:rPr>
              <a:t>alth Worker Initiative nationally</a:t>
            </a:r>
            <a:endParaRPr lang="en" sz="2000" dirty="0">
              <a:ea typeface="Calibri"/>
              <a:cs typeface="Calibri"/>
              <a:sym typeface="Calibri"/>
            </a:endParaRPr>
          </a:p>
          <a:p>
            <a:pPr marL="914377" lvl="2">
              <a:lnSpc>
                <a:spcPct val="115000"/>
              </a:lnSpc>
              <a:buSzPct val="25000"/>
            </a:pPr>
            <a:endParaRPr lang="en" sz="2000" dirty="0">
              <a:latin typeface="Calibri"/>
              <a:ea typeface="Calibri"/>
              <a:cs typeface="Calibri"/>
              <a:sym typeface="Calibri"/>
            </a:endParaRPr>
          </a:p>
        </p:txBody>
      </p:sp>
      <p:sp>
        <p:nvSpPr>
          <p:cNvPr id="225" name="Shape 225"/>
          <p:cNvSpPr/>
          <p:nvPr/>
        </p:nvSpPr>
        <p:spPr>
          <a:xfrm>
            <a:off x="2552700" y="4820367"/>
            <a:ext cx="8352295" cy="1371599"/>
          </a:xfrm>
          <a:prstGeom prst="rect">
            <a:avLst/>
          </a:prstGeom>
          <a:solidFill>
            <a:srgbClr val="EA9999"/>
          </a:solidFill>
          <a:ln>
            <a:noFill/>
          </a:ln>
        </p:spPr>
        <p:txBody>
          <a:bodyPr lIns="91433" tIns="45700" rIns="91433" bIns="45700" anchor="ctr" anchorCtr="0">
            <a:noAutofit/>
          </a:bodyPr>
          <a:lstStyle/>
          <a:p>
            <a:pPr marL="914377" lvl="2">
              <a:lnSpc>
                <a:spcPct val="115000"/>
              </a:lnSpc>
            </a:pPr>
            <a:endParaRPr sz="2400" dirty="0">
              <a:solidFill>
                <a:schemeClr val="lt1"/>
              </a:solidFill>
              <a:latin typeface="Calibri"/>
              <a:ea typeface="Calibri"/>
              <a:cs typeface="Calibri"/>
              <a:sym typeface="Calibri"/>
            </a:endParaRPr>
          </a:p>
          <a:p>
            <a:pPr marL="914377" lvl="2">
              <a:lnSpc>
                <a:spcPct val="115000"/>
              </a:lnSpc>
            </a:pPr>
            <a:r>
              <a:rPr lang="en" sz="2000" dirty="0" smtClean="0">
                <a:latin typeface="Calibri"/>
                <a:ea typeface="Calibri"/>
                <a:cs typeface="Calibri"/>
                <a:sym typeface="Calibri"/>
              </a:rPr>
              <a:t>• Pre-exisiting reluctance to utilize healthcare services</a:t>
            </a:r>
            <a:endParaRPr lang="en" sz="2000" dirty="0" smtClean="0">
              <a:latin typeface="Calibri"/>
              <a:ea typeface="Calibri"/>
              <a:cs typeface="Calibri"/>
              <a:sym typeface="Calibri"/>
            </a:endParaRPr>
          </a:p>
          <a:p>
            <a:pPr marL="914377" lvl="2">
              <a:lnSpc>
                <a:spcPct val="115000"/>
              </a:lnSpc>
              <a:buSzPct val="25000"/>
            </a:pPr>
            <a:r>
              <a:rPr lang="en" sz="2000" dirty="0" smtClean="0">
                <a:latin typeface="Calibri"/>
                <a:ea typeface="Calibri"/>
                <a:cs typeface="Calibri"/>
                <a:sym typeface="Calibri"/>
              </a:rPr>
              <a:t>• Socio-political instability; i</a:t>
            </a:r>
            <a:r>
              <a:rPr lang="en" sz="2000" dirty="0" smtClean="0">
                <a:ea typeface="Calibri"/>
                <a:cs typeface="Calibri"/>
                <a:sym typeface="Calibri"/>
              </a:rPr>
              <a:t>nsufficient </a:t>
            </a:r>
            <a:r>
              <a:rPr lang="en" sz="2000" dirty="0">
                <a:ea typeface="Calibri"/>
                <a:cs typeface="Calibri"/>
                <a:sym typeface="Calibri"/>
              </a:rPr>
              <a:t>healthcare budget, </a:t>
            </a:r>
            <a:endParaRPr lang="en" sz="2000" dirty="0" smtClean="0">
              <a:latin typeface="Calibri"/>
              <a:ea typeface="Calibri"/>
              <a:cs typeface="Calibri"/>
              <a:sym typeface="Calibri"/>
            </a:endParaRPr>
          </a:p>
          <a:p>
            <a:pPr marL="914377" lvl="2">
              <a:lnSpc>
                <a:spcPct val="115000"/>
              </a:lnSpc>
              <a:buSzPct val="25000"/>
            </a:pPr>
            <a:r>
              <a:rPr lang="en" sz="2000" dirty="0" smtClean="0">
                <a:latin typeface="Calibri"/>
                <a:ea typeface="Calibri"/>
                <a:cs typeface="Calibri"/>
                <a:sym typeface="Calibri"/>
              </a:rPr>
              <a:t>• </a:t>
            </a:r>
            <a:r>
              <a:rPr lang="en" sz="2000" dirty="0" smtClean="0">
                <a:latin typeface="Calibri"/>
                <a:ea typeface="Calibri"/>
                <a:cs typeface="Calibri"/>
                <a:sym typeface="Calibri"/>
              </a:rPr>
              <a:t>“</a:t>
            </a:r>
            <a:r>
              <a:rPr lang="en" sz="2000" dirty="0" smtClean="0">
                <a:latin typeface="Calibri"/>
                <a:ea typeface="Calibri"/>
                <a:cs typeface="Calibri"/>
                <a:sym typeface="Calibri"/>
              </a:rPr>
              <a:t>Brain drain”, poor renumeration for medical staff</a:t>
            </a:r>
            <a:endParaRPr lang="en" sz="2000" dirty="0" smtClean="0">
              <a:latin typeface="Calibri"/>
              <a:ea typeface="Calibri"/>
              <a:cs typeface="Calibri"/>
              <a:sym typeface="Calibri"/>
            </a:endParaRPr>
          </a:p>
          <a:p>
            <a:pPr marL="0" lvl="2"/>
            <a:endParaRPr sz="1867" dirty="0">
              <a:solidFill>
                <a:schemeClr val="lt1"/>
              </a:solidFill>
              <a:latin typeface="Calibri"/>
              <a:ea typeface="Calibri"/>
              <a:cs typeface="Calibri"/>
              <a:sym typeface="Calibri"/>
            </a:endParaRPr>
          </a:p>
        </p:txBody>
      </p:sp>
      <p:sp>
        <p:nvSpPr>
          <p:cNvPr id="226" name="Shape 226"/>
          <p:cNvSpPr/>
          <p:nvPr/>
        </p:nvSpPr>
        <p:spPr>
          <a:xfrm>
            <a:off x="15838" y="4820793"/>
            <a:ext cx="3267247" cy="1371599"/>
          </a:xfrm>
          <a:prstGeom prst="round1Rect">
            <a:avLst>
              <a:gd name="adj" fmla="val 10185"/>
            </a:avLst>
          </a:prstGeom>
          <a:gradFill>
            <a:gsLst>
              <a:gs pos="0">
                <a:schemeClr val="accent2"/>
              </a:gs>
              <a:gs pos="46000">
                <a:srgbClr val="FF0000"/>
              </a:gs>
              <a:gs pos="78000">
                <a:srgbClr val="C00000"/>
              </a:gs>
              <a:gs pos="100000">
                <a:srgbClr val="C00000"/>
              </a:gs>
            </a:gsLst>
            <a:path path="circle">
              <a:fillToRect l="50000" t="50000" r="50000" b="50000"/>
            </a:path>
            <a:tileRect/>
          </a:gradFill>
          <a:ln>
            <a:noFill/>
          </a:ln>
        </p:spPr>
        <p:txBody>
          <a:bodyPr lIns="91433" tIns="137167" rIns="91433" bIns="45700" anchor="t" anchorCtr="0">
            <a:noAutofit/>
          </a:bodyPr>
          <a:lstStyle/>
          <a:p>
            <a:pPr algn="ctr">
              <a:buSzPct val="25000"/>
            </a:pPr>
            <a:r>
              <a:rPr lang="en" sz="1867" b="1">
                <a:solidFill>
                  <a:schemeClr val="lt1"/>
                </a:solidFill>
                <a:latin typeface="Arial"/>
                <a:ea typeface="Arial"/>
                <a:cs typeface="Arial"/>
                <a:sym typeface="Arial"/>
              </a:rPr>
              <a:t>THREATS (–)</a:t>
            </a:r>
          </a:p>
        </p:txBody>
      </p:sp>
      <p:sp>
        <p:nvSpPr>
          <p:cNvPr id="227" name="Shape 227"/>
          <p:cNvSpPr/>
          <p:nvPr/>
        </p:nvSpPr>
        <p:spPr>
          <a:xfrm>
            <a:off x="1" y="254305"/>
            <a:ext cx="3267247" cy="1371599"/>
          </a:xfrm>
          <a:prstGeom prst="round1Rect">
            <a:avLst>
              <a:gd name="adj" fmla="val 11111"/>
            </a:avLst>
          </a:prstGeom>
          <a:gradFill>
            <a:gsLst>
              <a:gs pos="0">
                <a:srgbClr val="BBD6EE"/>
              </a:gs>
              <a:gs pos="46000">
                <a:srgbClr val="629FD6"/>
              </a:gs>
              <a:gs pos="100000">
                <a:srgbClr val="255D91"/>
              </a:gs>
            </a:gsLst>
            <a:path path="circle">
              <a:fillToRect l="50000" t="50000" r="50000" b="50000"/>
            </a:path>
            <a:tileRect/>
          </a:gradFill>
          <a:ln>
            <a:noFill/>
          </a:ln>
        </p:spPr>
        <p:txBody>
          <a:bodyPr lIns="91433" tIns="137167" rIns="91433" bIns="45700" anchor="t" anchorCtr="0">
            <a:noAutofit/>
          </a:bodyPr>
          <a:lstStyle/>
          <a:p>
            <a:pPr algn="ctr">
              <a:buSzPct val="25000"/>
            </a:pPr>
            <a:r>
              <a:rPr lang="en" sz="1867" b="1">
                <a:solidFill>
                  <a:schemeClr val="lt1"/>
                </a:solidFill>
                <a:latin typeface="Arial"/>
                <a:ea typeface="Arial"/>
                <a:cs typeface="Arial"/>
                <a:sym typeface="Arial"/>
              </a:rPr>
              <a:t>STRENGTHS (+)</a:t>
            </a:r>
          </a:p>
        </p:txBody>
      </p:sp>
      <p:sp>
        <p:nvSpPr>
          <p:cNvPr id="228" name="Shape 228"/>
          <p:cNvSpPr/>
          <p:nvPr/>
        </p:nvSpPr>
        <p:spPr>
          <a:xfrm>
            <a:off x="0" y="1778971"/>
            <a:ext cx="3267200" cy="1371599"/>
          </a:xfrm>
          <a:prstGeom prst="round1Rect">
            <a:avLst>
              <a:gd name="adj" fmla="val 11111"/>
            </a:avLst>
          </a:prstGeom>
          <a:gradFill>
            <a:gsLst>
              <a:gs pos="0">
                <a:schemeClr val="accent4"/>
              </a:gs>
              <a:gs pos="46000">
                <a:schemeClr val="accent2"/>
              </a:gs>
              <a:gs pos="100000">
                <a:srgbClr val="C55A11"/>
              </a:gs>
            </a:gsLst>
            <a:path path="circle">
              <a:fillToRect l="50000" t="50000" r="50000" b="50000"/>
            </a:path>
            <a:tileRect/>
          </a:gradFill>
          <a:ln>
            <a:noFill/>
          </a:ln>
        </p:spPr>
        <p:txBody>
          <a:bodyPr lIns="91433" tIns="137167" rIns="91433" bIns="45700" anchor="t" anchorCtr="0">
            <a:noAutofit/>
          </a:bodyPr>
          <a:lstStyle/>
          <a:p>
            <a:pPr algn="ctr">
              <a:buSzPct val="25000"/>
            </a:pPr>
            <a:r>
              <a:rPr lang="en" sz="1867" b="1">
                <a:solidFill>
                  <a:schemeClr val="lt1"/>
                </a:solidFill>
                <a:latin typeface="Arial"/>
                <a:ea typeface="Arial"/>
                <a:cs typeface="Arial"/>
                <a:sym typeface="Arial"/>
              </a:rPr>
              <a:t>WEAKNESSES (–)</a:t>
            </a:r>
          </a:p>
        </p:txBody>
      </p:sp>
      <p:sp>
        <p:nvSpPr>
          <p:cNvPr id="229" name="Shape 229"/>
          <p:cNvSpPr/>
          <p:nvPr/>
        </p:nvSpPr>
        <p:spPr>
          <a:xfrm>
            <a:off x="1" y="3303671"/>
            <a:ext cx="3267247" cy="1371599"/>
          </a:xfrm>
          <a:prstGeom prst="round1Rect">
            <a:avLst>
              <a:gd name="adj" fmla="val 13889"/>
            </a:avLst>
          </a:prstGeom>
          <a:gradFill>
            <a:gsLst>
              <a:gs pos="0">
                <a:srgbClr val="92D050"/>
              </a:gs>
              <a:gs pos="46000">
                <a:schemeClr val="accent6"/>
              </a:gs>
              <a:gs pos="100000">
                <a:srgbClr val="548135"/>
              </a:gs>
            </a:gsLst>
            <a:path path="circle">
              <a:fillToRect l="50000" t="50000" r="50000" b="50000"/>
            </a:path>
            <a:tileRect/>
          </a:gradFill>
          <a:ln>
            <a:noFill/>
          </a:ln>
        </p:spPr>
        <p:txBody>
          <a:bodyPr lIns="91433" tIns="137167" rIns="91433" bIns="45700" anchor="t" anchorCtr="0">
            <a:noAutofit/>
          </a:bodyPr>
          <a:lstStyle/>
          <a:p>
            <a:pPr algn="ctr">
              <a:buSzPct val="25000"/>
            </a:pPr>
            <a:r>
              <a:rPr lang="en" sz="1867" b="1">
                <a:solidFill>
                  <a:schemeClr val="lt1"/>
                </a:solidFill>
                <a:latin typeface="Arial"/>
                <a:ea typeface="Arial"/>
                <a:cs typeface="Arial"/>
                <a:sym typeface="Arial"/>
              </a:rPr>
              <a:t>OPPORTUNITIES (+)</a:t>
            </a:r>
          </a:p>
        </p:txBody>
      </p:sp>
      <p:grpSp>
        <p:nvGrpSpPr>
          <p:cNvPr id="230" name="Shape 230"/>
          <p:cNvGrpSpPr/>
          <p:nvPr/>
        </p:nvGrpSpPr>
        <p:grpSpPr>
          <a:xfrm rot="10800000" flipH="1">
            <a:off x="1062919" y="846651"/>
            <a:ext cx="1141408" cy="562149"/>
            <a:chOff x="1092200" y="1177151"/>
            <a:chExt cx="3659192" cy="1802176"/>
          </a:xfrm>
        </p:grpSpPr>
        <p:grpSp>
          <p:nvGrpSpPr>
            <p:cNvPr id="231" name="Shape 231"/>
            <p:cNvGrpSpPr/>
            <p:nvPr/>
          </p:nvGrpSpPr>
          <p:grpSpPr>
            <a:xfrm>
              <a:off x="1092200" y="1177151"/>
              <a:ext cx="1097885" cy="1802176"/>
              <a:chOff x="1092200" y="1177151"/>
              <a:chExt cx="1097885" cy="1802176"/>
            </a:xfrm>
          </p:grpSpPr>
          <p:sp>
            <p:nvSpPr>
              <p:cNvPr id="232" name="Shape 232"/>
              <p:cNvSpPr/>
              <p:nvPr/>
            </p:nvSpPr>
            <p:spPr>
              <a:xfrm>
                <a:off x="1092200" y="1892300"/>
                <a:ext cx="139699" cy="482599"/>
              </a:xfrm>
              <a:prstGeom prst="rect">
                <a:avLst/>
              </a:prstGeom>
              <a:solidFill>
                <a:schemeClr val="lt1"/>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33" name="Shape 233"/>
              <p:cNvSpPr/>
              <p:nvPr/>
            </p:nvSpPr>
            <p:spPr>
              <a:xfrm>
                <a:off x="1333500" y="1297190"/>
                <a:ext cx="357937" cy="1562099"/>
              </a:xfrm>
              <a:prstGeom prst="rect">
                <a:avLst/>
              </a:prstGeom>
              <a:solidFill>
                <a:schemeClr val="lt1"/>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34" name="Shape 234"/>
              <p:cNvSpPr/>
              <p:nvPr/>
            </p:nvSpPr>
            <p:spPr>
              <a:xfrm>
                <a:off x="1849523" y="1177151"/>
                <a:ext cx="340562" cy="1802176"/>
              </a:xfrm>
              <a:prstGeom prst="rect">
                <a:avLst/>
              </a:prstGeom>
              <a:solidFill>
                <a:schemeClr val="lt1"/>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grpSp>
        <p:grpSp>
          <p:nvGrpSpPr>
            <p:cNvPr id="235" name="Shape 235"/>
            <p:cNvGrpSpPr/>
            <p:nvPr/>
          </p:nvGrpSpPr>
          <p:grpSpPr>
            <a:xfrm flipH="1">
              <a:off x="3653507" y="1177151"/>
              <a:ext cx="1097885" cy="1802176"/>
              <a:chOff x="1092200" y="1177151"/>
              <a:chExt cx="1097885" cy="1802176"/>
            </a:xfrm>
          </p:grpSpPr>
          <p:sp>
            <p:nvSpPr>
              <p:cNvPr id="236" name="Shape 236"/>
              <p:cNvSpPr/>
              <p:nvPr/>
            </p:nvSpPr>
            <p:spPr>
              <a:xfrm>
                <a:off x="1092200" y="1892300"/>
                <a:ext cx="139699" cy="482599"/>
              </a:xfrm>
              <a:prstGeom prst="rect">
                <a:avLst/>
              </a:prstGeom>
              <a:solidFill>
                <a:schemeClr val="lt1"/>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37" name="Shape 237"/>
              <p:cNvSpPr/>
              <p:nvPr/>
            </p:nvSpPr>
            <p:spPr>
              <a:xfrm>
                <a:off x="1333500" y="1297190"/>
                <a:ext cx="357937" cy="1562099"/>
              </a:xfrm>
              <a:prstGeom prst="rect">
                <a:avLst/>
              </a:prstGeom>
              <a:solidFill>
                <a:schemeClr val="lt1"/>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38" name="Shape 238"/>
              <p:cNvSpPr/>
              <p:nvPr/>
            </p:nvSpPr>
            <p:spPr>
              <a:xfrm>
                <a:off x="1849523" y="1177151"/>
                <a:ext cx="340562" cy="1802176"/>
              </a:xfrm>
              <a:prstGeom prst="rect">
                <a:avLst/>
              </a:prstGeom>
              <a:solidFill>
                <a:schemeClr val="lt1"/>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grpSp>
        <p:sp>
          <p:nvSpPr>
            <p:cNvPr id="239" name="Shape 239"/>
            <p:cNvSpPr/>
            <p:nvPr/>
          </p:nvSpPr>
          <p:spPr>
            <a:xfrm>
              <a:off x="2291684" y="1892300"/>
              <a:ext cx="1249274" cy="429747"/>
            </a:xfrm>
            <a:prstGeom prst="rect">
              <a:avLst/>
            </a:prstGeom>
            <a:solidFill>
              <a:schemeClr val="lt1"/>
            </a:solidFill>
            <a:ln>
              <a:noFill/>
            </a:ln>
            <a:effectLst>
              <a:outerShdw blurRad="50799" dist="50800" dir="5400000" algn="ctr" rotWithShape="0">
                <a:srgbClr val="000000">
                  <a:alpha val="55686"/>
                </a:srgbClr>
              </a:outerShdw>
            </a:effectLst>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grpSp>
      <p:pic>
        <p:nvPicPr>
          <p:cNvPr id="240" name="Shape 240"/>
          <p:cNvPicPr preferRelativeResize="0"/>
          <p:nvPr/>
        </p:nvPicPr>
        <p:blipFill rotWithShape="1">
          <a:blip r:embed="rId3">
            <a:alphaModFix/>
          </a:blip>
          <a:srcRect/>
          <a:stretch/>
        </p:blipFill>
        <p:spPr>
          <a:xfrm rot="10800000">
            <a:off x="1299150" y="2295071"/>
            <a:ext cx="677361" cy="713391"/>
          </a:xfrm>
          <a:prstGeom prst="rect">
            <a:avLst/>
          </a:prstGeom>
          <a:noFill/>
          <a:ln>
            <a:noFill/>
          </a:ln>
          <a:effectLst>
            <a:outerShdw blurRad="50799" dist="50800" dir="5400000" algn="ctr" rotWithShape="0">
              <a:srgbClr val="000000">
                <a:alpha val="55686"/>
              </a:srgbClr>
            </a:outerShdw>
          </a:effectLst>
        </p:spPr>
      </p:pic>
      <p:pic>
        <p:nvPicPr>
          <p:cNvPr id="241" name="Shape 241"/>
          <p:cNvPicPr preferRelativeResize="0"/>
          <p:nvPr/>
        </p:nvPicPr>
        <p:blipFill rotWithShape="1">
          <a:blip r:embed="rId4">
            <a:alphaModFix/>
          </a:blip>
          <a:srcRect/>
          <a:stretch/>
        </p:blipFill>
        <p:spPr>
          <a:xfrm>
            <a:off x="1084707" y="3528972"/>
            <a:ext cx="1016000" cy="1054259"/>
          </a:xfrm>
          <a:prstGeom prst="rect">
            <a:avLst/>
          </a:prstGeom>
          <a:noFill/>
          <a:ln>
            <a:noFill/>
          </a:ln>
          <a:effectLst>
            <a:outerShdw blurRad="50799" dist="50800" dir="5400000" algn="ctr" rotWithShape="0">
              <a:srgbClr val="000000">
                <a:alpha val="55686"/>
              </a:srgbClr>
            </a:outerShdw>
          </a:effectLst>
        </p:spPr>
      </p:pic>
      <p:pic>
        <p:nvPicPr>
          <p:cNvPr id="242" name="Shape 242"/>
          <p:cNvPicPr preferRelativeResize="0"/>
          <p:nvPr/>
        </p:nvPicPr>
        <p:blipFill rotWithShape="1">
          <a:blip r:embed="rId5">
            <a:alphaModFix/>
          </a:blip>
          <a:srcRect/>
          <a:stretch/>
        </p:blipFill>
        <p:spPr>
          <a:xfrm>
            <a:off x="1194013" y="5288024"/>
            <a:ext cx="1169447" cy="841073"/>
          </a:xfrm>
          <a:prstGeom prst="rect">
            <a:avLst/>
          </a:prstGeom>
          <a:noFill/>
          <a:ln>
            <a:noFill/>
          </a:ln>
          <a:effectLst>
            <a:outerShdw blurRad="50799" dist="38100" dir="2700000" algn="tl" rotWithShape="0">
              <a:srgbClr val="000000">
                <a:alpha val="40000"/>
              </a:srgbClr>
            </a:outerShdw>
          </a:effectLst>
        </p:spPr>
      </p:pic>
      <p:grpSp>
        <p:nvGrpSpPr>
          <p:cNvPr id="243" name="Shape 243"/>
          <p:cNvGrpSpPr/>
          <p:nvPr/>
        </p:nvGrpSpPr>
        <p:grpSpPr>
          <a:xfrm rot="10800000" flipH="1">
            <a:off x="10958596" y="1127725"/>
            <a:ext cx="774037" cy="381217"/>
            <a:chOff x="1092200" y="1177151"/>
            <a:chExt cx="3659192" cy="1802176"/>
          </a:xfrm>
        </p:grpSpPr>
        <p:grpSp>
          <p:nvGrpSpPr>
            <p:cNvPr id="244" name="Shape 244"/>
            <p:cNvGrpSpPr/>
            <p:nvPr/>
          </p:nvGrpSpPr>
          <p:grpSpPr>
            <a:xfrm>
              <a:off x="1092200" y="1177151"/>
              <a:ext cx="1097885" cy="1802176"/>
              <a:chOff x="1092200" y="1177151"/>
              <a:chExt cx="1097885" cy="1802176"/>
            </a:xfrm>
          </p:grpSpPr>
          <p:sp>
            <p:nvSpPr>
              <p:cNvPr id="245" name="Shape 245"/>
              <p:cNvSpPr/>
              <p:nvPr/>
            </p:nvSpPr>
            <p:spPr>
              <a:xfrm>
                <a:off x="1092200" y="1892300"/>
                <a:ext cx="139699" cy="482599"/>
              </a:xfrm>
              <a:prstGeom prst="rect">
                <a:avLst/>
              </a:prstGeom>
              <a:solidFill>
                <a:schemeClr val="lt1">
                  <a:alpha val="49803"/>
                </a:schemeClr>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46" name="Shape 246"/>
              <p:cNvSpPr/>
              <p:nvPr/>
            </p:nvSpPr>
            <p:spPr>
              <a:xfrm>
                <a:off x="1333500" y="1297190"/>
                <a:ext cx="357937" cy="1562099"/>
              </a:xfrm>
              <a:prstGeom prst="rect">
                <a:avLst/>
              </a:prstGeom>
              <a:solidFill>
                <a:schemeClr val="lt1">
                  <a:alpha val="49803"/>
                </a:schemeClr>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47" name="Shape 247"/>
              <p:cNvSpPr/>
              <p:nvPr/>
            </p:nvSpPr>
            <p:spPr>
              <a:xfrm>
                <a:off x="1849523" y="1177151"/>
                <a:ext cx="340562" cy="1802176"/>
              </a:xfrm>
              <a:prstGeom prst="rect">
                <a:avLst/>
              </a:prstGeom>
              <a:solidFill>
                <a:schemeClr val="lt1">
                  <a:alpha val="49803"/>
                </a:schemeClr>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grpSp>
        <p:grpSp>
          <p:nvGrpSpPr>
            <p:cNvPr id="248" name="Shape 248"/>
            <p:cNvGrpSpPr/>
            <p:nvPr/>
          </p:nvGrpSpPr>
          <p:grpSpPr>
            <a:xfrm flipH="1">
              <a:off x="3653507" y="1177151"/>
              <a:ext cx="1097885" cy="1802176"/>
              <a:chOff x="1092200" y="1177151"/>
              <a:chExt cx="1097885" cy="1802176"/>
            </a:xfrm>
          </p:grpSpPr>
          <p:sp>
            <p:nvSpPr>
              <p:cNvPr id="249" name="Shape 249"/>
              <p:cNvSpPr/>
              <p:nvPr/>
            </p:nvSpPr>
            <p:spPr>
              <a:xfrm>
                <a:off x="1092200" y="1892300"/>
                <a:ext cx="139699" cy="482599"/>
              </a:xfrm>
              <a:prstGeom prst="rect">
                <a:avLst/>
              </a:prstGeom>
              <a:solidFill>
                <a:schemeClr val="lt1">
                  <a:alpha val="49803"/>
                </a:schemeClr>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50" name="Shape 250"/>
              <p:cNvSpPr/>
              <p:nvPr/>
            </p:nvSpPr>
            <p:spPr>
              <a:xfrm>
                <a:off x="1333500" y="1297190"/>
                <a:ext cx="357937" cy="1562099"/>
              </a:xfrm>
              <a:prstGeom prst="rect">
                <a:avLst/>
              </a:prstGeom>
              <a:solidFill>
                <a:schemeClr val="lt1">
                  <a:alpha val="49803"/>
                </a:schemeClr>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51" name="Shape 251"/>
              <p:cNvSpPr/>
              <p:nvPr/>
            </p:nvSpPr>
            <p:spPr>
              <a:xfrm>
                <a:off x="1849523" y="1177151"/>
                <a:ext cx="340562" cy="1802176"/>
              </a:xfrm>
              <a:prstGeom prst="rect">
                <a:avLst/>
              </a:prstGeom>
              <a:solidFill>
                <a:schemeClr val="lt1">
                  <a:alpha val="49803"/>
                </a:schemeClr>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grpSp>
        <p:sp>
          <p:nvSpPr>
            <p:cNvPr id="252" name="Shape 252"/>
            <p:cNvSpPr/>
            <p:nvPr/>
          </p:nvSpPr>
          <p:spPr>
            <a:xfrm>
              <a:off x="2291684" y="1892300"/>
              <a:ext cx="1249274" cy="429747"/>
            </a:xfrm>
            <a:prstGeom prst="rect">
              <a:avLst/>
            </a:prstGeom>
            <a:solidFill>
              <a:schemeClr val="lt1">
                <a:alpha val="49803"/>
              </a:schemeClr>
            </a:solidFill>
            <a:ln>
              <a:noFill/>
            </a:ln>
          </p:spPr>
          <p:txBody>
            <a:bodyPr lIns="91433" tIns="45700" rIns="91433" bIns="45700" anchor="ctr" anchorCtr="0">
              <a:noAutofit/>
            </a:bodyPr>
            <a:lstStyle/>
            <a:p>
              <a:pPr algn="ctr"/>
              <a:endParaRPr sz="1867">
                <a:solidFill>
                  <a:schemeClr val="lt1"/>
                </a:solidFill>
                <a:latin typeface="Calibri"/>
                <a:ea typeface="Calibri"/>
                <a:cs typeface="Calibri"/>
                <a:sym typeface="Calibri"/>
              </a:endParaRPr>
            </a:p>
          </p:txBody>
        </p:sp>
      </p:grpSp>
      <p:pic>
        <p:nvPicPr>
          <p:cNvPr id="253" name="Shape 253"/>
          <p:cNvPicPr preferRelativeResize="0"/>
          <p:nvPr/>
        </p:nvPicPr>
        <p:blipFill rotWithShape="1">
          <a:blip r:embed="rId3">
            <a:alphaModFix amt="50000"/>
          </a:blip>
          <a:srcRect/>
          <a:stretch/>
        </p:blipFill>
        <p:spPr>
          <a:xfrm rot="10800000">
            <a:off x="10102895" y="2589139"/>
            <a:ext cx="459348" cy="483780"/>
          </a:xfrm>
          <a:prstGeom prst="rect">
            <a:avLst/>
          </a:prstGeom>
          <a:noFill/>
          <a:ln>
            <a:noFill/>
          </a:ln>
        </p:spPr>
      </p:pic>
      <p:pic>
        <p:nvPicPr>
          <p:cNvPr id="254" name="Shape 254"/>
          <p:cNvPicPr preferRelativeResize="0"/>
          <p:nvPr/>
        </p:nvPicPr>
        <p:blipFill rotWithShape="1">
          <a:blip r:embed="rId4">
            <a:alphaModFix amt="49000"/>
          </a:blip>
          <a:srcRect/>
          <a:stretch/>
        </p:blipFill>
        <p:spPr>
          <a:xfrm>
            <a:off x="11119367" y="3883069"/>
            <a:ext cx="688992" cy="714939"/>
          </a:xfrm>
          <a:prstGeom prst="rect">
            <a:avLst/>
          </a:prstGeom>
          <a:noFill/>
          <a:ln>
            <a:noFill/>
          </a:ln>
        </p:spPr>
      </p:pic>
      <p:pic>
        <p:nvPicPr>
          <p:cNvPr id="255" name="Shape 255"/>
          <p:cNvPicPr preferRelativeResize="0"/>
          <p:nvPr/>
        </p:nvPicPr>
        <p:blipFill rotWithShape="1">
          <a:blip r:embed="rId5">
            <a:alphaModFix amt="44000"/>
          </a:blip>
          <a:srcRect/>
          <a:stretch/>
        </p:blipFill>
        <p:spPr>
          <a:xfrm>
            <a:off x="10064768" y="5551481"/>
            <a:ext cx="793052" cy="570367"/>
          </a:xfrm>
          <a:prstGeom prst="rect">
            <a:avLst/>
          </a:prstGeom>
          <a:noFill/>
          <a:ln>
            <a:noFill/>
          </a:ln>
        </p:spPr>
      </p:pic>
    </p:spTree>
    <p:extLst>
      <p:ext uri="{BB962C8B-B14F-4D97-AF65-F5344CB8AC3E}">
        <p14:creationId xmlns:p14="http://schemas.microsoft.com/office/powerpoint/2010/main" val="296022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animBg="1"/>
      <p:bldP spid="223" grpId="0" animBg="1"/>
      <p:bldP spid="224" grpId="0" animBg="1"/>
      <p:bldP spid="2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prstGeom prst="rect">
            <a:avLst/>
          </a:prstGeom>
        </p:spPr>
        <p:txBody>
          <a:bodyPr vert="horz" lIns="121900" tIns="121900" rIns="121900" bIns="121900" rtlCol="0" anchor="t" anchorCtr="0">
            <a:noAutofit/>
          </a:bodyPr>
          <a:lstStyle/>
          <a:p>
            <a:pPr algn="ctr"/>
            <a:r>
              <a:rPr lang="en-GB" sz="6600" b="1" dirty="0" smtClean="0"/>
              <a:t>Thank </a:t>
            </a:r>
            <a:r>
              <a:rPr lang="en-GB" sz="6600" b="1" dirty="0" smtClean="0"/>
              <a:t>You </a:t>
            </a:r>
            <a:r>
              <a:rPr lang="en-GB" sz="6600" b="1" dirty="0" smtClean="0"/>
              <a:t>&amp; Questions</a:t>
            </a:r>
            <a:endParaRPr sz="6600" b="1" dirty="0"/>
          </a:p>
        </p:txBody>
      </p:sp>
      <p:sp>
        <p:nvSpPr>
          <p:cNvPr id="267" name="Shape 267"/>
          <p:cNvSpPr txBox="1">
            <a:spLocks noGrp="1"/>
          </p:cNvSpPr>
          <p:nvPr>
            <p:ph type="body" idx="1"/>
          </p:nvPr>
        </p:nvSpPr>
        <p:spPr>
          <a:prstGeom prst="rect">
            <a:avLst/>
          </a:prstGeom>
        </p:spPr>
        <p:txBody>
          <a:bodyPr vert="horz" lIns="121900" tIns="121900" rIns="121900" bIns="121900" rtlCol="0" anchor="t" anchorCtr="0">
            <a:noAutofit/>
          </a:bodyPr>
          <a:lstStyle/>
          <a:p>
            <a:pPr>
              <a:buNone/>
            </a:pPr>
            <a:r>
              <a:rPr lang="en" dirty="0"/>
              <a:t> </a:t>
            </a:r>
          </a:p>
        </p:txBody>
      </p:sp>
      <p:pic>
        <p:nvPicPr>
          <p:cNvPr id="1028" name="Picture 4" descr="https://lh4.googleusercontent.com/9W-cnQWd7bl3CtK8RoKqDPhyThnVVorRSoZvI-2864y1jiO-Yp1_3ikhowXtcbYLyGcZzG0jrVD223USG7FV_bGDwPzCAhgiB8WpKUQ3UNCAYMQYAhreu22iG9bA8m6zukEhqxZG1W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3621" y="1729138"/>
            <a:ext cx="7059929" cy="4686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478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418" y="129343"/>
            <a:ext cx="11360800" cy="763600"/>
          </a:xfrm>
        </p:spPr>
        <p:txBody>
          <a:bodyPr>
            <a:normAutofit fontScale="90000"/>
          </a:bodyPr>
          <a:lstStyle/>
          <a:p>
            <a:r>
              <a:rPr lang="en-GB" dirty="0" smtClean="0"/>
              <a:t>Reference List</a:t>
            </a:r>
            <a:endParaRPr lang="en-GB" dirty="0"/>
          </a:p>
        </p:txBody>
      </p:sp>
      <p:sp>
        <p:nvSpPr>
          <p:cNvPr id="3" name="Text Placeholder 2"/>
          <p:cNvSpPr>
            <a:spLocks noGrp="1"/>
          </p:cNvSpPr>
          <p:nvPr>
            <p:ph type="body" idx="1"/>
          </p:nvPr>
        </p:nvSpPr>
        <p:spPr>
          <a:xfrm>
            <a:off x="429247" y="758709"/>
            <a:ext cx="11360800" cy="6024228"/>
          </a:xfrm>
        </p:spPr>
        <p:txBody>
          <a:bodyPr>
            <a:normAutofit fontScale="25000" lnSpcReduction="20000"/>
          </a:bodyPr>
          <a:lstStyle/>
          <a:p>
            <a:pPr marL="514350" indent="-514350">
              <a:lnSpc>
                <a:spcPct val="170000"/>
              </a:lnSpc>
              <a:buFont typeface="+mj-lt"/>
              <a:buAutoNum type="arabicPeriod"/>
            </a:pPr>
            <a:r>
              <a:rPr lang="en-GB" sz="5600" dirty="0"/>
              <a:t>Al, Rebecca Winter Et. "LEVELS AND TRENDS IN NEWBORN CARE SERVICE AVAILABILITY AND READINESS IN BANGLADESH, HAITI, MALAWI, SENEGAL, AND TANZANIA." (</a:t>
            </a:r>
            <a:r>
              <a:rPr lang="en-GB" sz="5600" dirty="0" err="1"/>
              <a:t>n.d.</a:t>
            </a:r>
            <a:r>
              <a:rPr lang="en-GB" sz="5600" dirty="0"/>
              <a:t>): n. </a:t>
            </a:r>
            <a:r>
              <a:rPr lang="en-GB" sz="5600" dirty="0" err="1"/>
              <a:t>pag</a:t>
            </a:r>
            <a:r>
              <a:rPr lang="en-GB" sz="5600" dirty="0"/>
              <a:t>. </a:t>
            </a:r>
            <a:r>
              <a:rPr lang="en-GB" sz="5600" i="1" dirty="0"/>
              <a:t>USAID</a:t>
            </a:r>
            <a:r>
              <a:rPr lang="en-GB" sz="5600" dirty="0"/>
              <a:t>. Web. 9 Feb. 2017.Corley, Anne-Marie. "Why Haiti's </a:t>
            </a:r>
            <a:r>
              <a:rPr lang="en-GB" sz="5600" dirty="0" err="1"/>
              <a:t>Cellphone</a:t>
            </a:r>
            <a:r>
              <a:rPr lang="en-GB" sz="5600" dirty="0"/>
              <a:t> Networks Failed." </a:t>
            </a:r>
            <a:r>
              <a:rPr lang="en-GB" sz="5600" i="1" dirty="0"/>
              <a:t>IEEE Spectrum: Technology, Engineering, and Science News</a:t>
            </a:r>
            <a:r>
              <a:rPr lang="en-GB" sz="5600" dirty="0"/>
              <a:t>. </a:t>
            </a:r>
            <a:r>
              <a:rPr lang="en-GB" sz="5600" dirty="0" err="1"/>
              <a:t>N.p</a:t>
            </a:r>
            <a:r>
              <a:rPr lang="en-GB" sz="5600" dirty="0"/>
              <a:t>., 19 Feb. 2010. Web. 10 Feb. 2017</a:t>
            </a:r>
            <a:r>
              <a:rPr lang="en-GB" sz="5600" dirty="0" smtClean="0"/>
              <a:t>.</a:t>
            </a:r>
            <a:endParaRPr lang="en-GB" sz="5600" dirty="0"/>
          </a:p>
          <a:p>
            <a:pPr marL="514350" indent="-514350">
              <a:lnSpc>
                <a:spcPct val="170000"/>
              </a:lnSpc>
              <a:buFont typeface="+mj-lt"/>
              <a:buAutoNum type="arabicPeriod"/>
            </a:pPr>
            <a:r>
              <a:rPr lang="en-GB" sz="5600" dirty="0"/>
              <a:t>"Communications between 'first Responders' in Haiti to Be Strengthened – UN Agency." </a:t>
            </a:r>
            <a:r>
              <a:rPr lang="en-GB" sz="5600" i="1" dirty="0"/>
              <a:t>UN News </a:t>
            </a:r>
            <a:r>
              <a:rPr lang="en-GB" sz="5600" i="1" dirty="0" err="1"/>
              <a:t>Center</a:t>
            </a:r>
            <a:r>
              <a:rPr lang="en-GB" sz="5600" dirty="0"/>
              <a:t>. United Nations, 16 Feb. 2010. Web. 10 Feb. 2017</a:t>
            </a:r>
            <a:r>
              <a:rPr lang="en-GB" sz="5600" dirty="0" smtClean="0"/>
              <a:t>.</a:t>
            </a:r>
            <a:endParaRPr lang="en-GB" sz="5600" dirty="0"/>
          </a:p>
          <a:p>
            <a:pPr marL="514350" indent="-514350">
              <a:lnSpc>
                <a:spcPct val="170000"/>
              </a:lnSpc>
              <a:buFont typeface="+mj-lt"/>
              <a:buAutoNum type="arabicPeriod"/>
            </a:pPr>
            <a:r>
              <a:rPr lang="en-GB" sz="5600" dirty="0"/>
              <a:t>"</a:t>
            </a:r>
            <a:r>
              <a:rPr lang="en-GB" sz="5600" dirty="0" err="1"/>
              <a:t>ERanger</a:t>
            </a:r>
            <a:r>
              <a:rPr lang="en-GB" sz="5600" dirty="0"/>
              <a:t> Ambulance." </a:t>
            </a:r>
            <a:r>
              <a:rPr lang="en-GB" sz="5600" i="1" dirty="0"/>
              <a:t>The Harvard Volunteers in Europe</a:t>
            </a:r>
            <a:r>
              <a:rPr lang="en-GB" sz="5600" dirty="0"/>
              <a:t> (</a:t>
            </a:r>
            <a:r>
              <a:rPr lang="en-GB" sz="5600" dirty="0" err="1"/>
              <a:t>n.d.</a:t>
            </a:r>
            <a:r>
              <a:rPr lang="en-GB" sz="5600" dirty="0"/>
              <a:t>): n. </a:t>
            </a:r>
            <a:r>
              <a:rPr lang="en-GB" sz="5600" dirty="0" err="1"/>
              <a:t>pag</a:t>
            </a:r>
            <a:r>
              <a:rPr lang="en-GB" sz="5600" dirty="0"/>
              <a:t>. </a:t>
            </a:r>
            <a:r>
              <a:rPr lang="en-GB" sz="5600" i="1" dirty="0"/>
              <a:t>The </a:t>
            </a:r>
            <a:r>
              <a:rPr lang="en-GB" sz="5600" i="1" dirty="0" err="1"/>
              <a:t>ERanger</a:t>
            </a:r>
            <a:r>
              <a:rPr lang="en-GB" sz="5600" i="1" dirty="0"/>
              <a:t> Ambulance</a:t>
            </a:r>
            <a:r>
              <a:rPr lang="en-GB" sz="5600" dirty="0"/>
              <a:t>. </a:t>
            </a:r>
            <a:r>
              <a:rPr lang="en-GB" sz="5600" dirty="0" err="1"/>
              <a:t>ERanger</a:t>
            </a:r>
            <a:r>
              <a:rPr lang="en-GB" sz="5600" dirty="0"/>
              <a:t>. Web</a:t>
            </a:r>
            <a:r>
              <a:rPr lang="en-GB" sz="5600" dirty="0" smtClean="0"/>
              <a:t>.</a:t>
            </a:r>
            <a:endParaRPr lang="en-GB" sz="5600" dirty="0"/>
          </a:p>
          <a:p>
            <a:pPr marL="514350" indent="-514350">
              <a:lnSpc>
                <a:spcPct val="170000"/>
              </a:lnSpc>
              <a:buFont typeface="+mj-lt"/>
              <a:buAutoNum type="arabicPeriod"/>
            </a:pPr>
            <a:r>
              <a:rPr lang="en-GB" sz="5600" dirty="0"/>
              <a:t>Gage, Anastasia J., and Marie </a:t>
            </a:r>
            <a:r>
              <a:rPr lang="en-GB" sz="5600" dirty="0" err="1"/>
              <a:t>Guirlène</a:t>
            </a:r>
            <a:r>
              <a:rPr lang="en-GB" sz="5600" dirty="0"/>
              <a:t> </a:t>
            </a:r>
            <a:r>
              <a:rPr lang="en-GB" sz="5600" dirty="0" err="1"/>
              <a:t>Calixte</a:t>
            </a:r>
            <a:r>
              <a:rPr lang="en-GB" sz="5600" dirty="0"/>
              <a:t>. "Effects of the physical accessibility of maternal health services on their use in rural Haiti." </a:t>
            </a:r>
            <a:r>
              <a:rPr lang="en-GB" sz="5600" i="1" dirty="0"/>
              <a:t>Population studies</a:t>
            </a:r>
            <a:r>
              <a:rPr lang="en-GB" sz="5600" dirty="0"/>
              <a:t> 60.3 (2006): 271-288</a:t>
            </a:r>
            <a:r>
              <a:rPr lang="en-GB" sz="5600" dirty="0" smtClean="0"/>
              <a:t>.</a:t>
            </a:r>
            <a:endParaRPr lang="en-GB" sz="5600" dirty="0"/>
          </a:p>
          <a:p>
            <a:pPr marL="514350" indent="-514350">
              <a:lnSpc>
                <a:spcPct val="170000"/>
              </a:lnSpc>
              <a:buFont typeface="+mj-lt"/>
              <a:buAutoNum type="arabicPeriod"/>
            </a:pPr>
            <a:r>
              <a:rPr lang="en-GB" sz="5600" dirty="0"/>
              <a:t>"Global Health Expenditure Database." </a:t>
            </a:r>
            <a:r>
              <a:rPr lang="en-GB" sz="5600" i="1" dirty="0"/>
              <a:t>Global Health Expenditure Database</a:t>
            </a:r>
            <a:r>
              <a:rPr lang="en-GB" sz="5600" dirty="0"/>
              <a:t>. </a:t>
            </a:r>
            <a:r>
              <a:rPr lang="en-GB" sz="5600" dirty="0" err="1"/>
              <a:t>N.p</a:t>
            </a:r>
            <a:r>
              <a:rPr lang="en-GB" sz="5600" dirty="0"/>
              <a:t>., </a:t>
            </a:r>
            <a:r>
              <a:rPr lang="en-GB" sz="5600" dirty="0" err="1"/>
              <a:t>n.d.</a:t>
            </a:r>
            <a:r>
              <a:rPr lang="en-GB" sz="5600" dirty="0"/>
              <a:t> Web. 10 Feb. 2017.</a:t>
            </a:r>
            <a:endParaRPr lang="en-GB" sz="5600" dirty="0"/>
          </a:p>
          <a:p>
            <a:pPr marL="514350" indent="-514350">
              <a:lnSpc>
                <a:spcPct val="170000"/>
              </a:lnSpc>
              <a:buFont typeface="+mj-lt"/>
              <a:buAutoNum type="arabicPeriod"/>
            </a:pPr>
            <a:r>
              <a:rPr lang="en-GB" sz="5600" dirty="0" smtClean="0"/>
              <a:t>"</a:t>
            </a:r>
            <a:r>
              <a:rPr lang="en-GB" sz="5600" dirty="0"/>
              <a:t>Grants." </a:t>
            </a:r>
            <a:r>
              <a:rPr lang="en-GB" sz="5600" i="1" dirty="0"/>
              <a:t>W.K. Kellogg Foundation</a:t>
            </a:r>
            <a:r>
              <a:rPr lang="en-GB" sz="5600" dirty="0"/>
              <a:t>. </a:t>
            </a:r>
            <a:r>
              <a:rPr lang="en-GB" sz="5600" dirty="0" err="1"/>
              <a:t>N.p</a:t>
            </a:r>
            <a:r>
              <a:rPr lang="en-GB" sz="5600" dirty="0"/>
              <a:t>., </a:t>
            </a:r>
            <a:r>
              <a:rPr lang="en-GB" sz="5600" dirty="0" err="1"/>
              <a:t>n.d.</a:t>
            </a:r>
            <a:r>
              <a:rPr lang="en-GB" sz="5600" dirty="0"/>
              <a:t> Web. 10 Feb. 2017.</a:t>
            </a:r>
            <a:endParaRPr lang="en-GB" sz="5600" dirty="0"/>
          </a:p>
          <a:p>
            <a:pPr marL="514350" indent="-514350">
              <a:lnSpc>
                <a:spcPct val="170000"/>
              </a:lnSpc>
              <a:buFont typeface="+mj-lt"/>
              <a:buAutoNum type="arabicPeriod"/>
            </a:pPr>
            <a:r>
              <a:rPr lang="en-GB" sz="5600" dirty="0" err="1" smtClean="0"/>
              <a:t>Hofman</a:t>
            </a:r>
            <a:r>
              <a:rPr lang="en-GB" sz="5600" dirty="0"/>
              <a:t>, Jan J., et al. "Motorcycle ambulances for referral of obstetric emergencies in rural Malawi: Do they reduce delay and what do they cost?." </a:t>
            </a:r>
            <a:r>
              <a:rPr lang="en-GB" sz="5600" i="1" dirty="0"/>
              <a:t>International Journal of </a:t>
            </a:r>
            <a:r>
              <a:rPr lang="en-GB" sz="5600" i="1" dirty="0" err="1"/>
              <a:t>Gynecology</a:t>
            </a:r>
            <a:r>
              <a:rPr lang="en-GB" sz="5600" i="1" dirty="0"/>
              <a:t> &amp; Obstetrics</a:t>
            </a:r>
            <a:r>
              <a:rPr lang="en-GB" sz="5600" dirty="0"/>
              <a:t> 102.2 (2008): 191-197.</a:t>
            </a:r>
            <a:endParaRPr lang="en-GB" sz="5600" dirty="0"/>
          </a:p>
          <a:p>
            <a:pPr marL="514350" indent="-514350">
              <a:lnSpc>
                <a:spcPct val="170000"/>
              </a:lnSpc>
              <a:buFont typeface="+mj-lt"/>
              <a:buAutoNum type="arabicPeriod"/>
            </a:pPr>
            <a:r>
              <a:rPr lang="en-GB" sz="5600" dirty="0" smtClean="0"/>
              <a:t>"</a:t>
            </a:r>
            <a:r>
              <a:rPr lang="en-GB" sz="5600" dirty="0"/>
              <a:t>HTI." </a:t>
            </a:r>
            <a:r>
              <a:rPr lang="en-GB" sz="5600" i="1" dirty="0"/>
              <a:t>UNICEF DATA</a:t>
            </a:r>
            <a:r>
              <a:rPr lang="en-GB" sz="5600" dirty="0"/>
              <a:t>. </a:t>
            </a:r>
            <a:r>
              <a:rPr lang="en-GB" sz="5600" dirty="0" err="1"/>
              <a:t>N.p</a:t>
            </a:r>
            <a:r>
              <a:rPr lang="en-GB" sz="5600" dirty="0"/>
              <a:t>., </a:t>
            </a:r>
            <a:r>
              <a:rPr lang="en-GB" sz="5600" dirty="0" err="1"/>
              <a:t>n.d.</a:t>
            </a:r>
            <a:r>
              <a:rPr lang="en-GB" sz="5600" dirty="0"/>
              <a:t> Web. 10 Feb. 2017.</a:t>
            </a:r>
            <a:endParaRPr lang="en-GB" sz="5600" dirty="0"/>
          </a:p>
          <a:p>
            <a:pPr marL="514350" indent="-514350">
              <a:lnSpc>
                <a:spcPct val="170000"/>
              </a:lnSpc>
              <a:buFont typeface="+mj-lt"/>
              <a:buAutoNum type="arabicPeriod"/>
            </a:pPr>
            <a:r>
              <a:rPr lang="en-GB" sz="5600" i="1" dirty="0" smtClean="0"/>
              <a:t>Income </a:t>
            </a:r>
            <a:r>
              <a:rPr lang="en-GB" sz="5600" i="1" dirty="0"/>
              <a:t>Generating Programmes</a:t>
            </a:r>
            <a:r>
              <a:rPr lang="en-GB" sz="5600" dirty="0"/>
              <a:t>. Digital image. </a:t>
            </a:r>
            <a:r>
              <a:rPr lang="en-GB" sz="5600" i="1" dirty="0"/>
              <a:t>APPEAL Training Materials</a:t>
            </a:r>
            <a:r>
              <a:rPr lang="en-GB" sz="5600" dirty="0"/>
              <a:t>. UNESCO, </a:t>
            </a:r>
            <a:r>
              <a:rPr lang="en-GB" sz="5600" dirty="0" err="1"/>
              <a:t>n.d.</a:t>
            </a:r>
            <a:r>
              <a:rPr lang="en-GB" sz="5600" dirty="0"/>
              <a:t> Web.</a:t>
            </a:r>
            <a:endParaRPr lang="en-GB" sz="5600" dirty="0"/>
          </a:p>
          <a:p>
            <a:pPr marL="514350" indent="-514350">
              <a:lnSpc>
                <a:spcPct val="170000"/>
              </a:lnSpc>
              <a:buFont typeface="+mj-lt"/>
              <a:buAutoNum type="arabicPeriod"/>
            </a:pPr>
            <a:r>
              <a:rPr lang="en-GB" sz="5600" dirty="0" smtClean="0"/>
              <a:t>"</a:t>
            </a:r>
            <a:r>
              <a:rPr lang="en-GB" sz="5600" dirty="0"/>
              <a:t>In Haiti, Emergency Clinics Help Reduce Maternal and Neonatal Deaths." </a:t>
            </a:r>
            <a:r>
              <a:rPr lang="en-GB" sz="5600" i="1" dirty="0"/>
              <a:t>UNICEF</a:t>
            </a:r>
            <a:r>
              <a:rPr lang="en-GB" sz="5600" dirty="0"/>
              <a:t>. </a:t>
            </a:r>
            <a:r>
              <a:rPr lang="en-GB" sz="5600" dirty="0" err="1"/>
              <a:t>N.p</a:t>
            </a:r>
            <a:r>
              <a:rPr lang="en-GB" sz="5600" dirty="0"/>
              <a:t>., </a:t>
            </a:r>
            <a:r>
              <a:rPr lang="en-GB" sz="5600" dirty="0" err="1"/>
              <a:t>n.d.</a:t>
            </a:r>
            <a:r>
              <a:rPr lang="en-GB" sz="5600" dirty="0"/>
              <a:t> Web. 10 Feb. 2017.</a:t>
            </a:r>
            <a:endParaRPr lang="en-GB" sz="5600" dirty="0"/>
          </a:p>
          <a:p>
            <a:pPr marL="514350" indent="-514350">
              <a:lnSpc>
                <a:spcPct val="170000"/>
              </a:lnSpc>
              <a:buFont typeface="+mj-lt"/>
              <a:buAutoNum type="arabicPeriod"/>
            </a:pPr>
            <a:r>
              <a:rPr lang="en-GB" sz="5600" dirty="0" smtClean="0"/>
              <a:t>Leach, F., &amp; </a:t>
            </a:r>
            <a:r>
              <a:rPr lang="en-GB" sz="5600" dirty="0" err="1" smtClean="0"/>
              <a:t>Sitaram</a:t>
            </a:r>
            <a:r>
              <a:rPr lang="en-GB" sz="5600" dirty="0" smtClean="0"/>
              <a:t>, S. (2002). Microfinance and women's empowerment: A lesson from India. </a:t>
            </a:r>
            <a:r>
              <a:rPr lang="en-GB" sz="5600" i="1" dirty="0" smtClean="0"/>
              <a:t>Development in Practice</a:t>
            </a:r>
            <a:r>
              <a:rPr lang="en-GB" sz="5600" dirty="0" smtClean="0"/>
              <a:t>, </a:t>
            </a:r>
            <a:r>
              <a:rPr lang="en-GB" sz="5600" i="1" dirty="0" smtClean="0"/>
              <a:t>12</a:t>
            </a:r>
            <a:r>
              <a:rPr lang="en-GB" sz="5600" dirty="0" smtClean="0"/>
              <a:t>(5), 575-588.</a:t>
            </a:r>
          </a:p>
          <a:p>
            <a:pPr marL="514350" indent="-514350">
              <a:lnSpc>
                <a:spcPct val="170000"/>
              </a:lnSpc>
              <a:buFont typeface="+mj-lt"/>
              <a:buAutoNum type="arabicPeriod"/>
            </a:pPr>
            <a:r>
              <a:rPr lang="en-GB" sz="5600" dirty="0" smtClean="0"/>
              <a:t>"Les Transports." </a:t>
            </a:r>
            <a:r>
              <a:rPr lang="en-GB" sz="5600" i="1" dirty="0" err="1" smtClean="0"/>
              <a:t>Ministère</a:t>
            </a:r>
            <a:r>
              <a:rPr lang="en-GB" sz="5600" i="1" dirty="0" smtClean="0"/>
              <a:t> Des </a:t>
            </a:r>
            <a:r>
              <a:rPr lang="en-GB" sz="5600" i="1" dirty="0" err="1" smtClean="0"/>
              <a:t>Travaux</a:t>
            </a:r>
            <a:r>
              <a:rPr lang="en-GB" sz="5600" i="1" dirty="0" smtClean="0"/>
              <a:t> Publics, Transports Et Communications</a:t>
            </a:r>
            <a:r>
              <a:rPr lang="en-GB" sz="5600" dirty="0" smtClean="0"/>
              <a:t>. </a:t>
            </a:r>
            <a:r>
              <a:rPr lang="en-GB" sz="5600" dirty="0" err="1" smtClean="0"/>
              <a:t>Ministère</a:t>
            </a:r>
            <a:r>
              <a:rPr lang="en-GB" sz="5600" dirty="0" smtClean="0"/>
              <a:t> Des </a:t>
            </a:r>
            <a:r>
              <a:rPr lang="en-GB" sz="5600" dirty="0" err="1" smtClean="0"/>
              <a:t>Travaux</a:t>
            </a:r>
            <a:r>
              <a:rPr lang="en-GB" sz="5600" dirty="0" smtClean="0"/>
              <a:t> Public, </a:t>
            </a:r>
            <a:r>
              <a:rPr lang="en-GB" sz="5600" dirty="0" err="1" smtClean="0"/>
              <a:t>n.d.</a:t>
            </a:r>
            <a:r>
              <a:rPr lang="en-GB" sz="5600" dirty="0" smtClean="0"/>
              <a:t> Web. 10 Feb. 2017.</a:t>
            </a:r>
          </a:p>
          <a:p>
            <a:pPr marL="514350" indent="-514350">
              <a:lnSpc>
                <a:spcPct val="170000"/>
              </a:lnSpc>
              <a:buFont typeface="+mj-lt"/>
              <a:buAutoNum type="arabicPeriod"/>
            </a:pPr>
            <a:r>
              <a:rPr lang="en-GB" sz="5600" dirty="0" smtClean="0"/>
              <a:t>"Making Pregnancy &amp; Childbirth Safer in Uganda &amp; Zambia: Annual Report 2013." Saving Mothers, Giving Lives, </a:t>
            </a:r>
            <a:r>
              <a:rPr lang="en-GB" sz="5600" dirty="0" err="1" smtClean="0"/>
              <a:t>n.d.</a:t>
            </a:r>
            <a:r>
              <a:rPr lang="en-GB" sz="5600" dirty="0" smtClean="0"/>
              <a:t> Web.</a:t>
            </a:r>
          </a:p>
          <a:p>
            <a:r>
              <a:rPr lang="en-GB" dirty="0"/>
              <a:t/>
            </a:r>
            <a:br>
              <a:rPr lang="en-GB" dirty="0"/>
            </a:br>
            <a:endParaRPr lang="en-GB" dirty="0"/>
          </a:p>
        </p:txBody>
      </p:sp>
    </p:spTree>
    <p:extLst>
      <p:ext uri="{BB962C8B-B14F-4D97-AF65-F5344CB8AC3E}">
        <p14:creationId xmlns:p14="http://schemas.microsoft.com/office/powerpoint/2010/main" val="7327110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Reference </a:t>
            </a:r>
            <a:r>
              <a:rPr lang="en-GB" dirty="0" smtClean="0"/>
              <a:t>List </a:t>
            </a:r>
            <a:endParaRPr lang="en-GB" dirty="0"/>
          </a:p>
        </p:txBody>
      </p:sp>
      <p:sp>
        <p:nvSpPr>
          <p:cNvPr id="3" name="Text Placeholder 2"/>
          <p:cNvSpPr>
            <a:spLocks noGrp="1"/>
          </p:cNvSpPr>
          <p:nvPr>
            <p:ph type="body" idx="1"/>
          </p:nvPr>
        </p:nvSpPr>
        <p:spPr>
          <a:xfrm>
            <a:off x="169936" y="1441097"/>
            <a:ext cx="11871936" cy="4555200"/>
          </a:xfrm>
        </p:spPr>
        <p:txBody>
          <a:bodyPr>
            <a:normAutofit/>
          </a:bodyPr>
          <a:lstStyle/>
          <a:p>
            <a:pPr marL="514350" indent="-514350">
              <a:lnSpc>
                <a:spcPct val="150000"/>
              </a:lnSpc>
              <a:buFont typeface="+mj-lt"/>
              <a:buAutoNum type="arabicPeriod" startAt="14"/>
            </a:pPr>
            <a:r>
              <a:rPr lang="en-GB" sz="1600" dirty="0" smtClean="0"/>
              <a:t>"</a:t>
            </a:r>
            <a:r>
              <a:rPr lang="en-GB" sz="1600" dirty="0"/>
              <a:t>Maternal Mortality Ratio (</a:t>
            </a:r>
            <a:r>
              <a:rPr lang="en-GB" sz="1600" dirty="0" err="1"/>
              <a:t>modeled</a:t>
            </a:r>
            <a:r>
              <a:rPr lang="en-GB" sz="1600" dirty="0"/>
              <a:t> Estimate, per 100,000 Live Births)." </a:t>
            </a:r>
            <a:r>
              <a:rPr lang="en-GB" sz="1600" i="1" dirty="0"/>
              <a:t>Maternal Mortality Ratio| Data</a:t>
            </a:r>
            <a:r>
              <a:rPr lang="en-GB" sz="1600" dirty="0"/>
              <a:t>. </a:t>
            </a:r>
            <a:r>
              <a:rPr lang="en-GB" sz="1600" dirty="0" err="1"/>
              <a:t>N.p</a:t>
            </a:r>
            <a:r>
              <a:rPr lang="en-GB" sz="1600" dirty="0"/>
              <a:t>., </a:t>
            </a:r>
            <a:r>
              <a:rPr lang="en-GB" sz="1600" dirty="0" err="1"/>
              <a:t>n.d.</a:t>
            </a:r>
            <a:r>
              <a:rPr lang="en-GB" sz="1600" dirty="0"/>
              <a:t> Web. 10 Feb. 2017.</a:t>
            </a:r>
            <a:endParaRPr lang="en-GB" sz="1600" dirty="0"/>
          </a:p>
          <a:p>
            <a:pPr marL="514350" indent="-514350">
              <a:lnSpc>
                <a:spcPct val="150000"/>
              </a:lnSpc>
              <a:buFont typeface="+mj-lt"/>
              <a:buAutoNum type="arabicPeriod" startAt="14"/>
            </a:pPr>
            <a:r>
              <a:rPr lang="en-GB" sz="1600" dirty="0" err="1"/>
              <a:t>Ssebunya</a:t>
            </a:r>
            <a:r>
              <a:rPr lang="en-GB" sz="1600" dirty="0"/>
              <a:t>, Rogers, and Joseph KB </a:t>
            </a:r>
            <a:r>
              <a:rPr lang="en-GB" sz="1600" dirty="0" err="1"/>
              <a:t>Matovu</a:t>
            </a:r>
            <a:r>
              <a:rPr lang="en-GB" sz="1600" dirty="0"/>
              <a:t>. "Factors associated with utilization of motorcycle ambulances by pregnant women in rural eastern Uganda: a cross-sectional study." </a:t>
            </a:r>
            <a:r>
              <a:rPr lang="en-GB" sz="1600" i="1" dirty="0"/>
              <a:t>BMC pregnancy and childbirth</a:t>
            </a:r>
            <a:r>
              <a:rPr lang="en-GB" sz="1600" dirty="0"/>
              <a:t> 16.1 (2016): 46.</a:t>
            </a:r>
            <a:endParaRPr lang="en-GB" sz="1600" dirty="0"/>
          </a:p>
          <a:p>
            <a:pPr marL="514350" indent="-514350">
              <a:lnSpc>
                <a:spcPct val="150000"/>
              </a:lnSpc>
              <a:buFont typeface="+mj-lt"/>
              <a:buAutoNum type="arabicPeriod" startAt="14"/>
            </a:pPr>
            <a:r>
              <a:rPr lang="en-GB" sz="1600" dirty="0"/>
              <a:t>"The World </a:t>
            </a:r>
            <a:r>
              <a:rPr lang="en-GB" sz="1600" dirty="0" err="1"/>
              <a:t>Factbook</a:t>
            </a:r>
            <a:r>
              <a:rPr lang="en-GB" sz="1600" dirty="0"/>
              <a:t>: HAITI." </a:t>
            </a:r>
            <a:r>
              <a:rPr lang="en-GB" sz="1600" i="1" dirty="0"/>
              <a:t>Central Intelligence Agency</a:t>
            </a:r>
            <a:r>
              <a:rPr lang="en-GB" sz="1600" dirty="0"/>
              <a:t>. Central Intelligence Agency, 12 Jan. 2017. Web. 10 Feb. 2017.</a:t>
            </a:r>
            <a:endParaRPr lang="en-GB" sz="1600" dirty="0"/>
          </a:p>
          <a:p>
            <a:pPr marL="514350" indent="-514350">
              <a:lnSpc>
                <a:spcPct val="150000"/>
              </a:lnSpc>
              <a:buFont typeface="+mj-lt"/>
              <a:buAutoNum type="arabicPeriod" startAt="14"/>
            </a:pPr>
            <a:r>
              <a:rPr lang="en-GB" sz="1600" dirty="0"/>
              <a:t>"Training &amp; Sustainability." </a:t>
            </a:r>
            <a:r>
              <a:rPr lang="en-GB" sz="1600" i="1" dirty="0"/>
              <a:t>St. Boniface Haiti Foundation</a:t>
            </a:r>
            <a:r>
              <a:rPr lang="en-GB" sz="1600" dirty="0"/>
              <a:t>. </a:t>
            </a:r>
            <a:r>
              <a:rPr lang="en-GB" sz="1600" dirty="0" err="1"/>
              <a:t>N.p</a:t>
            </a:r>
            <a:r>
              <a:rPr lang="en-GB" sz="1600" dirty="0"/>
              <a:t>., 01 Feb. 2017. Web. 10 Feb. 2017.</a:t>
            </a:r>
            <a:endParaRPr lang="en-GB" sz="1600" dirty="0"/>
          </a:p>
        </p:txBody>
      </p:sp>
    </p:spTree>
    <p:extLst>
      <p:ext uri="{BB962C8B-B14F-4D97-AF65-F5344CB8AC3E}">
        <p14:creationId xmlns:p14="http://schemas.microsoft.com/office/powerpoint/2010/main" val="28374470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GB"/>
          </a:p>
        </p:txBody>
      </p:sp>
      <p:sp>
        <p:nvSpPr>
          <p:cNvPr id="3" name="Text Placeholder 2"/>
          <p:cNvSpPr>
            <a:spLocks noGrp="1"/>
          </p:cNvSpPr>
          <p:nvPr>
            <p:ph type="body" idx="1"/>
          </p:nvPr>
        </p:nvSpPr>
        <p:spPr/>
        <p:txBody>
          <a:bodyPr>
            <a:normAutofit/>
          </a:bodyPr>
          <a:lstStyle/>
          <a:p>
            <a:pPr marL="0" indent="0" algn="ctr">
              <a:buNone/>
            </a:pPr>
            <a:endParaRPr lang="en-GB" sz="7200" dirty="0" smtClean="0"/>
          </a:p>
          <a:p>
            <a:pPr marL="0" indent="0" algn="ctr">
              <a:buNone/>
            </a:pPr>
            <a:r>
              <a:rPr lang="en-GB" sz="7200" dirty="0" smtClean="0"/>
              <a:t>Appendices</a:t>
            </a:r>
            <a:endParaRPr lang="en-GB" sz="7200" dirty="0"/>
          </a:p>
        </p:txBody>
      </p:sp>
    </p:spTree>
    <p:extLst>
      <p:ext uri="{BB962C8B-B14F-4D97-AF65-F5344CB8AC3E}">
        <p14:creationId xmlns:p14="http://schemas.microsoft.com/office/powerpoint/2010/main" val="4120563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Shape 273"/>
          <p:cNvSpPr txBox="1">
            <a:spLocks noGrp="1"/>
          </p:cNvSpPr>
          <p:nvPr>
            <p:ph type="title"/>
          </p:nvPr>
        </p:nvSpPr>
        <p:spPr>
          <a:prstGeom prst="rect">
            <a:avLst/>
          </a:prstGeom>
        </p:spPr>
        <p:txBody>
          <a:bodyPr vert="horz" lIns="121900" tIns="121900" rIns="121900" bIns="121900" rtlCol="0" anchor="t" anchorCtr="0">
            <a:noAutofit/>
          </a:bodyPr>
          <a:lstStyle/>
          <a:p>
            <a:r>
              <a:rPr lang="en" b="1"/>
              <a:t>Appendix A: Overall budget</a:t>
            </a:r>
          </a:p>
        </p:txBody>
      </p:sp>
      <p:sp>
        <p:nvSpPr>
          <p:cNvPr id="274" name="Shape 274"/>
          <p:cNvSpPr txBox="1">
            <a:spLocks noGrp="1"/>
          </p:cNvSpPr>
          <p:nvPr>
            <p:ph type="body" idx="1"/>
          </p:nvPr>
        </p:nvSpPr>
        <p:spPr>
          <a:prstGeom prst="rect">
            <a:avLst/>
          </a:prstGeom>
        </p:spPr>
        <p:txBody>
          <a:bodyPr vert="horz" lIns="121900" tIns="121900" rIns="121900" bIns="121900" rtlCol="0" anchor="t" anchorCtr="0">
            <a:noAutofit/>
          </a:bodyPr>
          <a:lstStyle/>
          <a:p>
            <a:pPr>
              <a:buNone/>
            </a:pPr>
            <a:endParaRPr/>
          </a:p>
        </p:txBody>
      </p:sp>
      <p:pic>
        <p:nvPicPr>
          <p:cNvPr id="275" name="Shape 275" descr="budget graph.PNG"/>
          <p:cNvPicPr preferRelativeResize="0"/>
          <p:nvPr/>
        </p:nvPicPr>
        <p:blipFill>
          <a:blip r:embed="rId3">
            <a:alphaModFix/>
          </a:blip>
          <a:stretch>
            <a:fillRect/>
          </a:stretch>
        </p:blipFill>
        <p:spPr>
          <a:xfrm>
            <a:off x="1016001" y="1360225"/>
            <a:ext cx="9245599" cy="5079999"/>
          </a:xfrm>
          <a:prstGeom prst="rect">
            <a:avLst/>
          </a:prstGeom>
          <a:noFill/>
          <a:ln>
            <a:noFill/>
          </a:ln>
        </p:spPr>
      </p:pic>
    </p:spTree>
    <p:extLst>
      <p:ext uri="{BB962C8B-B14F-4D97-AF65-F5344CB8AC3E}">
        <p14:creationId xmlns:p14="http://schemas.microsoft.com/office/powerpoint/2010/main" val="6860381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prstGeom prst="rect">
            <a:avLst/>
          </a:prstGeom>
        </p:spPr>
        <p:txBody>
          <a:bodyPr vert="horz" lIns="121900" tIns="121900" rIns="121900" bIns="121900" rtlCol="0" anchor="t" anchorCtr="0">
            <a:noAutofit/>
          </a:bodyPr>
          <a:lstStyle/>
          <a:p>
            <a:r>
              <a:rPr lang="en" b="1"/>
              <a:t>Overall Budget </a:t>
            </a:r>
          </a:p>
        </p:txBody>
      </p:sp>
      <p:sp>
        <p:nvSpPr>
          <p:cNvPr id="281" name="Shape 281"/>
          <p:cNvSpPr txBox="1">
            <a:spLocks noGrp="1"/>
          </p:cNvSpPr>
          <p:nvPr>
            <p:ph type="body" idx="1"/>
          </p:nvPr>
        </p:nvSpPr>
        <p:spPr>
          <a:prstGeom prst="rect">
            <a:avLst/>
          </a:prstGeom>
        </p:spPr>
        <p:txBody>
          <a:bodyPr vert="horz" lIns="121900" tIns="121900" rIns="121900" bIns="121900" rtlCol="0" anchor="t" anchorCtr="0">
            <a:noAutofit/>
          </a:bodyPr>
          <a:lstStyle/>
          <a:p>
            <a:pPr>
              <a:buNone/>
            </a:pPr>
            <a:endParaRPr/>
          </a:p>
        </p:txBody>
      </p:sp>
      <p:pic>
        <p:nvPicPr>
          <p:cNvPr id="282" name="Shape 282"/>
          <p:cNvPicPr preferRelativeResize="0"/>
          <p:nvPr/>
        </p:nvPicPr>
        <p:blipFill>
          <a:blip r:embed="rId3">
            <a:alphaModFix/>
          </a:blip>
          <a:stretch>
            <a:fillRect/>
          </a:stretch>
        </p:blipFill>
        <p:spPr>
          <a:xfrm>
            <a:off x="508000" y="1663699"/>
            <a:ext cx="11277600" cy="3721100"/>
          </a:xfrm>
          <a:prstGeom prst="rect">
            <a:avLst/>
          </a:prstGeom>
          <a:noFill/>
          <a:ln>
            <a:noFill/>
          </a:ln>
        </p:spPr>
      </p:pic>
    </p:spTree>
    <p:extLst>
      <p:ext uri="{BB962C8B-B14F-4D97-AF65-F5344CB8AC3E}">
        <p14:creationId xmlns:p14="http://schemas.microsoft.com/office/powerpoint/2010/main" val="40644750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Shape 414"/>
          <p:cNvSpPr txBox="1">
            <a:spLocks noGrp="1"/>
          </p:cNvSpPr>
          <p:nvPr>
            <p:ph type="title"/>
          </p:nvPr>
        </p:nvSpPr>
        <p:spPr>
          <a:prstGeom prst="rect">
            <a:avLst/>
          </a:prstGeom>
        </p:spPr>
        <p:txBody>
          <a:bodyPr vert="horz" lIns="121900" tIns="121900" rIns="121900" bIns="121900" rtlCol="0" anchor="t" anchorCtr="0">
            <a:noAutofit/>
          </a:bodyPr>
          <a:lstStyle/>
          <a:p>
            <a:r>
              <a:rPr lang="en" dirty="0" smtClean="0"/>
              <a:t>Budget </a:t>
            </a:r>
            <a:r>
              <a:rPr lang="en" dirty="0"/>
              <a:t>-specifics</a:t>
            </a:r>
          </a:p>
        </p:txBody>
      </p:sp>
      <p:sp>
        <p:nvSpPr>
          <p:cNvPr id="415" name="Shape 415"/>
          <p:cNvSpPr txBox="1">
            <a:spLocks noGrp="1"/>
          </p:cNvSpPr>
          <p:nvPr>
            <p:ph type="body" idx="1"/>
          </p:nvPr>
        </p:nvSpPr>
        <p:spPr>
          <a:prstGeom prst="rect">
            <a:avLst/>
          </a:prstGeom>
        </p:spPr>
        <p:txBody>
          <a:bodyPr vert="horz" lIns="121900" tIns="121900" rIns="121900" bIns="121900" rtlCol="0" anchor="t" anchorCtr="0">
            <a:noAutofit/>
          </a:bodyPr>
          <a:lstStyle/>
          <a:p>
            <a:pPr>
              <a:buNone/>
            </a:pPr>
            <a:endParaRPr/>
          </a:p>
        </p:txBody>
      </p:sp>
      <p:pic>
        <p:nvPicPr>
          <p:cNvPr id="416" name="Shape 416"/>
          <p:cNvPicPr preferRelativeResize="0"/>
          <p:nvPr/>
        </p:nvPicPr>
        <p:blipFill>
          <a:blip r:embed="rId3">
            <a:alphaModFix/>
          </a:blip>
          <a:stretch>
            <a:fillRect/>
          </a:stretch>
        </p:blipFill>
        <p:spPr>
          <a:xfrm>
            <a:off x="265412" y="1449969"/>
            <a:ext cx="6529299" cy="2981799"/>
          </a:xfrm>
          <a:prstGeom prst="rect">
            <a:avLst/>
          </a:prstGeom>
          <a:noFill/>
          <a:ln>
            <a:noFill/>
          </a:ln>
        </p:spPr>
      </p:pic>
      <p:pic>
        <p:nvPicPr>
          <p:cNvPr id="418" name="Shape 418"/>
          <p:cNvPicPr preferRelativeResize="0"/>
          <p:nvPr/>
        </p:nvPicPr>
        <p:blipFill>
          <a:blip r:embed="rId4">
            <a:alphaModFix/>
          </a:blip>
          <a:stretch>
            <a:fillRect/>
          </a:stretch>
        </p:blipFill>
        <p:spPr>
          <a:xfrm>
            <a:off x="5030355" y="4518432"/>
            <a:ext cx="6896233" cy="2155067"/>
          </a:xfrm>
          <a:prstGeom prst="rect">
            <a:avLst/>
          </a:prstGeom>
          <a:noFill/>
          <a:ln>
            <a:noFill/>
          </a:ln>
        </p:spPr>
      </p:pic>
    </p:spTree>
    <p:extLst>
      <p:ext uri="{BB962C8B-B14F-4D97-AF65-F5344CB8AC3E}">
        <p14:creationId xmlns:p14="http://schemas.microsoft.com/office/powerpoint/2010/main" val="3954806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Shape 414"/>
          <p:cNvSpPr txBox="1">
            <a:spLocks noGrp="1"/>
          </p:cNvSpPr>
          <p:nvPr>
            <p:ph type="title"/>
          </p:nvPr>
        </p:nvSpPr>
        <p:spPr>
          <a:xfrm>
            <a:off x="415600" y="316740"/>
            <a:ext cx="11360800" cy="763600"/>
          </a:xfrm>
          <a:prstGeom prst="rect">
            <a:avLst/>
          </a:prstGeom>
        </p:spPr>
        <p:txBody>
          <a:bodyPr vert="horz" lIns="121900" tIns="121900" rIns="121900" bIns="121900" rtlCol="0" anchor="t" anchorCtr="0">
            <a:noAutofit/>
          </a:bodyPr>
          <a:lstStyle/>
          <a:p>
            <a:r>
              <a:rPr lang="en" dirty="0" smtClean="0"/>
              <a:t>Budget </a:t>
            </a:r>
            <a:r>
              <a:rPr lang="en" dirty="0"/>
              <a:t>-specifics</a:t>
            </a:r>
          </a:p>
        </p:txBody>
      </p:sp>
      <p:sp>
        <p:nvSpPr>
          <p:cNvPr id="415" name="Shape 415"/>
          <p:cNvSpPr txBox="1">
            <a:spLocks noGrp="1"/>
          </p:cNvSpPr>
          <p:nvPr>
            <p:ph type="body" idx="1"/>
          </p:nvPr>
        </p:nvSpPr>
        <p:spPr>
          <a:prstGeom prst="rect">
            <a:avLst/>
          </a:prstGeom>
        </p:spPr>
        <p:txBody>
          <a:bodyPr vert="horz" lIns="121900" tIns="121900" rIns="121900" bIns="121900" rtlCol="0" anchor="t" anchorCtr="0">
            <a:noAutofit/>
          </a:bodyPr>
          <a:lstStyle/>
          <a:p>
            <a:pPr>
              <a:buNone/>
            </a:pPr>
            <a:endParaRPr dirty="0"/>
          </a:p>
        </p:txBody>
      </p:sp>
      <p:pic>
        <p:nvPicPr>
          <p:cNvPr id="417" name="Shape 417"/>
          <p:cNvPicPr preferRelativeResize="0"/>
          <p:nvPr/>
        </p:nvPicPr>
        <p:blipFill>
          <a:blip r:embed="rId3">
            <a:alphaModFix/>
          </a:blip>
          <a:stretch>
            <a:fillRect/>
          </a:stretch>
        </p:blipFill>
        <p:spPr>
          <a:xfrm>
            <a:off x="3223619" y="4064005"/>
            <a:ext cx="6820267" cy="2649600"/>
          </a:xfrm>
          <a:prstGeom prst="rect">
            <a:avLst/>
          </a:prstGeom>
          <a:noFill/>
          <a:ln>
            <a:noFill/>
          </a:ln>
        </p:spPr>
      </p:pic>
      <p:pic>
        <p:nvPicPr>
          <p:cNvPr id="2" name="Picture 1"/>
          <p:cNvPicPr>
            <a:picLocks noChangeAspect="1"/>
          </p:cNvPicPr>
          <p:nvPr/>
        </p:nvPicPr>
        <p:blipFill>
          <a:blip r:embed="rId4"/>
          <a:stretch>
            <a:fillRect/>
          </a:stretch>
        </p:blipFill>
        <p:spPr>
          <a:xfrm>
            <a:off x="415600" y="1052898"/>
            <a:ext cx="11085260" cy="3025624"/>
          </a:xfrm>
          <a:prstGeom prst="rect">
            <a:avLst/>
          </a:prstGeom>
        </p:spPr>
      </p:pic>
    </p:spTree>
    <p:extLst>
      <p:ext uri="{BB962C8B-B14F-4D97-AF65-F5344CB8AC3E}">
        <p14:creationId xmlns:p14="http://schemas.microsoft.com/office/powerpoint/2010/main" val="4218781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Shape 287"/>
          <p:cNvSpPr txBox="1">
            <a:spLocks noGrp="1"/>
          </p:cNvSpPr>
          <p:nvPr>
            <p:ph type="title"/>
          </p:nvPr>
        </p:nvSpPr>
        <p:spPr>
          <a:prstGeom prst="rect">
            <a:avLst/>
          </a:prstGeom>
        </p:spPr>
        <p:txBody>
          <a:bodyPr vert="horz" lIns="121900" tIns="121900" rIns="121900" bIns="121900" rtlCol="0" anchor="t" anchorCtr="0">
            <a:noAutofit/>
          </a:bodyPr>
          <a:lstStyle/>
          <a:p>
            <a:endParaRPr lang="en" b="1" dirty="0"/>
          </a:p>
        </p:txBody>
      </p:sp>
      <p:sp>
        <p:nvSpPr>
          <p:cNvPr id="288" name="Shape 288"/>
          <p:cNvSpPr txBox="1">
            <a:spLocks noGrp="1"/>
          </p:cNvSpPr>
          <p:nvPr>
            <p:ph type="body" idx="1"/>
          </p:nvPr>
        </p:nvSpPr>
        <p:spPr>
          <a:prstGeom prst="rect">
            <a:avLst/>
          </a:prstGeom>
        </p:spPr>
        <p:txBody>
          <a:bodyPr vert="horz" lIns="121900" tIns="121900" rIns="121900" bIns="121900" rtlCol="0" anchor="t" anchorCtr="0">
            <a:noAutofit/>
          </a:bodyPr>
          <a:lstStyle/>
          <a:p>
            <a:pPr algn="ctr">
              <a:buNone/>
            </a:pPr>
            <a:endParaRPr lang="en" sz="6000" dirty="0" smtClean="0"/>
          </a:p>
          <a:p>
            <a:pPr algn="ctr">
              <a:buNone/>
            </a:pPr>
            <a:endParaRPr lang="en" sz="6000" dirty="0"/>
          </a:p>
          <a:p>
            <a:pPr algn="ctr">
              <a:buNone/>
            </a:pPr>
            <a:r>
              <a:rPr lang="en" sz="6000" dirty="0" smtClean="0"/>
              <a:t>Appendix </a:t>
            </a:r>
            <a:r>
              <a:rPr lang="en" sz="6000" dirty="0"/>
              <a:t>B: Logic Models </a:t>
            </a:r>
            <a:endParaRPr sz="6000" dirty="0"/>
          </a:p>
        </p:txBody>
      </p:sp>
    </p:spTree>
    <p:extLst>
      <p:ext uri="{BB962C8B-B14F-4D97-AF65-F5344CB8AC3E}">
        <p14:creationId xmlns:p14="http://schemas.microsoft.com/office/powerpoint/2010/main" val="26101109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Shape 293"/>
          <p:cNvSpPr/>
          <p:nvPr/>
        </p:nvSpPr>
        <p:spPr>
          <a:xfrm>
            <a:off x="1200433" y="80867"/>
            <a:ext cx="7824800" cy="973600"/>
          </a:xfrm>
          <a:prstGeom prst="rect">
            <a:avLst/>
          </a:prstGeom>
          <a:noFill/>
          <a:ln>
            <a:noFill/>
          </a:ln>
        </p:spPr>
        <p:txBody>
          <a:bodyPr lIns="43667" tIns="43667" rIns="43667" bIns="43667" anchor="ctr" anchorCtr="0">
            <a:noAutofit/>
          </a:bodyPr>
          <a:lstStyle/>
          <a:p>
            <a:pPr algn="ctr">
              <a:buSzPct val="25000"/>
            </a:pPr>
            <a:r>
              <a:rPr lang="en" sz="2533" b="1"/>
              <a:t>P</a:t>
            </a:r>
            <a:r>
              <a:rPr lang="en" sz="2533" b="1">
                <a:latin typeface="Arial"/>
                <a:ea typeface="Arial"/>
                <a:cs typeface="Arial"/>
                <a:sym typeface="Arial"/>
              </a:rPr>
              <a:t>riority 1: Human Capital and Education</a:t>
            </a:r>
          </a:p>
          <a:p>
            <a:pPr algn="ctr">
              <a:buSzPct val="25000"/>
            </a:pPr>
            <a:r>
              <a:rPr lang="en" sz="2533" b="1"/>
              <a:t>               Medical Tuition Scholarship</a:t>
            </a:r>
          </a:p>
        </p:txBody>
      </p:sp>
      <p:grpSp>
        <p:nvGrpSpPr>
          <p:cNvPr id="294" name="Shape 294"/>
          <p:cNvGrpSpPr/>
          <p:nvPr/>
        </p:nvGrpSpPr>
        <p:grpSpPr>
          <a:xfrm>
            <a:off x="228641" y="1054467"/>
            <a:ext cx="9789716" cy="5500533"/>
            <a:chOff x="1085849" y="787725"/>
            <a:chExt cx="6642199" cy="4125400"/>
          </a:xfrm>
        </p:grpSpPr>
        <p:pic>
          <p:nvPicPr>
            <p:cNvPr id="295" name="Shape 295"/>
            <p:cNvPicPr preferRelativeResize="0"/>
            <p:nvPr/>
          </p:nvPicPr>
          <p:blipFill>
            <a:blip r:embed="rId3">
              <a:alphaModFix/>
            </a:blip>
            <a:stretch>
              <a:fillRect/>
            </a:stretch>
          </p:blipFill>
          <p:spPr>
            <a:xfrm>
              <a:off x="1085849" y="787725"/>
              <a:ext cx="6642199" cy="4125400"/>
            </a:xfrm>
            <a:prstGeom prst="rect">
              <a:avLst/>
            </a:prstGeom>
            <a:noFill/>
            <a:ln>
              <a:noFill/>
            </a:ln>
          </p:spPr>
        </p:pic>
        <p:sp>
          <p:nvSpPr>
            <p:cNvPr id="296" name="Shape 296"/>
            <p:cNvSpPr txBox="1"/>
            <p:nvPr/>
          </p:nvSpPr>
          <p:spPr>
            <a:xfrm>
              <a:off x="1157040" y="907674"/>
              <a:ext cx="1477800" cy="2622300"/>
            </a:xfrm>
            <a:prstGeom prst="rect">
              <a:avLst/>
            </a:prstGeom>
            <a:noFill/>
            <a:ln>
              <a:noFill/>
            </a:ln>
          </p:spPr>
          <p:txBody>
            <a:bodyPr lIns="121900" tIns="121900" rIns="121900" bIns="121900" anchor="t" anchorCtr="0">
              <a:noAutofit/>
            </a:bodyPr>
            <a:lstStyle/>
            <a:p>
              <a:r>
                <a:rPr lang="en" sz="2400"/>
                <a:t>Established training facilities</a:t>
              </a:r>
            </a:p>
            <a:p>
              <a:endParaRPr sz="2400"/>
            </a:p>
            <a:p>
              <a:endParaRPr sz="2400"/>
            </a:p>
          </p:txBody>
        </p:sp>
        <p:sp>
          <p:nvSpPr>
            <p:cNvPr id="297" name="Shape 297"/>
            <p:cNvSpPr txBox="1"/>
            <p:nvPr/>
          </p:nvSpPr>
          <p:spPr>
            <a:xfrm>
              <a:off x="4434609" y="907674"/>
              <a:ext cx="1541700" cy="2622300"/>
            </a:xfrm>
            <a:prstGeom prst="rect">
              <a:avLst/>
            </a:prstGeom>
            <a:noFill/>
            <a:ln>
              <a:noFill/>
            </a:ln>
          </p:spPr>
          <p:txBody>
            <a:bodyPr lIns="121900" tIns="121900" rIns="121900" bIns="121900" anchor="t" anchorCtr="0">
              <a:noAutofit/>
            </a:bodyPr>
            <a:lstStyle/>
            <a:p>
              <a:r>
                <a:rPr lang="en" sz="2400"/>
                <a:t>Trained and accredited medical staff</a:t>
              </a:r>
            </a:p>
          </p:txBody>
        </p:sp>
        <p:sp>
          <p:nvSpPr>
            <p:cNvPr id="298" name="Shape 298"/>
            <p:cNvSpPr txBox="1"/>
            <p:nvPr/>
          </p:nvSpPr>
          <p:spPr>
            <a:xfrm>
              <a:off x="2795814" y="907674"/>
              <a:ext cx="1541700" cy="2622300"/>
            </a:xfrm>
            <a:prstGeom prst="rect">
              <a:avLst/>
            </a:prstGeom>
            <a:noFill/>
            <a:ln>
              <a:noFill/>
            </a:ln>
          </p:spPr>
          <p:txBody>
            <a:bodyPr lIns="121900" tIns="121900" rIns="121900" bIns="121900" anchor="t" anchorCtr="0">
              <a:noAutofit/>
            </a:bodyPr>
            <a:lstStyle/>
            <a:p>
              <a:r>
                <a:rPr lang="en" sz="2400"/>
                <a:t>Subsidized education</a:t>
              </a:r>
            </a:p>
            <a:p>
              <a:endParaRPr sz="2400"/>
            </a:p>
            <a:p>
              <a:r>
                <a:rPr lang="en" sz="2400"/>
                <a:t>3yr commitment </a:t>
              </a:r>
            </a:p>
            <a:p>
              <a:endParaRPr sz="2400"/>
            </a:p>
            <a:p>
              <a:r>
                <a:rPr lang="en" sz="2400"/>
                <a:t>Education component </a:t>
              </a:r>
            </a:p>
          </p:txBody>
        </p:sp>
        <p:sp>
          <p:nvSpPr>
            <p:cNvPr id="299" name="Shape 299"/>
            <p:cNvSpPr txBox="1"/>
            <p:nvPr/>
          </p:nvSpPr>
          <p:spPr>
            <a:xfrm>
              <a:off x="6161835" y="907674"/>
              <a:ext cx="1477800" cy="2622300"/>
            </a:xfrm>
            <a:prstGeom prst="rect">
              <a:avLst/>
            </a:prstGeom>
            <a:noFill/>
            <a:ln>
              <a:noFill/>
            </a:ln>
          </p:spPr>
          <p:txBody>
            <a:bodyPr lIns="121900" tIns="121900" rIns="121900" bIns="121900" anchor="t" anchorCtr="0">
              <a:noAutofit/>
            </a:bodyPr>
            <a:lstStyle/>
            <a:p>
              <a:r>
                <a:rPr lang="en" sz="2400"/>
                <a:t>Increased training and retention  of healthcare personnel</a:t>
              </a:r>
            </a:p>
            <a:p>
              <a:endParaRPr sz="2400"/>
            </a:p>
            <a:p>
              <a:r>
                <a:rPr lang="en" sz="2400"/>
                <a:t>Registry of skilled workers</a:t>
              </a:r>
            </a:p>
            <a:p>
              <a:endParaRPr sz="2400"/>
            </a:p>
            <a:p>
              <a:endParaRPr sz="2400"/>
            </a:p>
            <a:p>
              <a:endParaRPr sz="2400"/>
            </a:p>
            <a:p>
              <a:endParaRPr sz="2400"/>
            </a:p>
          </p:txBody>
        </p:sp>
      </p:grpSp>
      <p:grpSp>
        <p:nvGrpSpPr>
          <p:cNvPr id="300" name="Shape 300"/>
          <p:cNvGrpSpPr/>
          <p:nvPr/>
        </p:nvGrpSpPr>
        <p:grpSpPr>
          <a:xfrm>
            <a:off x="10042610" y="1165615"/>
            <a:ext cx="2047789" cy="3711168"/>
            <a:chOff x="7513818" y="770720"/>
            <a:chExt cx="1535842" cy="2935741"/>
          </a:xfrm>
        </p:grpSpPr>
        <p:pic>
          <p:nvPicPr>
            <p:cNvPr id="301" name="Shape 301"/>
            <p:cNvPicPr preferRelativeResize="0"/>
            <p:nvPr/>
          </p:nvPicPr>
          <p:blipFill>
            <a:blip r:embed="rId4">
              <a:alphaModFix/>
            </a:blip>
            <a:stretch>
              <a:fillRect/>
            </a:stretch>
          </p:blipFill>
          <p:spPr>
            <a:xfrm>
              <a:off x="7513818" y="770720"/>
              <a:ext cx="1525181" cy="2859610"/>
            </a:xfrm>
            <a:prstGeom prst="rect">
              <a:avLst/>
            </a:prstGeom>
            <a:noFill/>
            <a:ln>
              <a:noFill/>
            </a:ln>
          </p:spPr>
        </p:pic>
        <p:grpSp>
          <p:nvGrpSpPr>
            <p:cNvPr id="302" name="Shape 302"/>
            <p:cNvGrpSpPr/>
            <p:nvPr/>
          </p:nvGrpSpPr>
          <p:grpSpPr>
            <a:xfrm>
              <a:off x="7513818" y="775046"/>
              <a:ext cx="1535842" cy="2931415"/>
              <a:chOff x="7513818" y="775046"/>
              <a:chExt cx="1535842" cy="2931415"/>
            </a:xfrm>
          </p:grpSpPr>
          <p:grpSp>
            <p:nvGrpSpPr>
              <p:cNvPr id="303" name="Shape 303"/>
              <p:cNvGrpSpPr/>
              <p:nvPr/>
            </p:nvGrpSpPr>
            <p:grpSpPr>
              <a:xfrm>
                <a:off x="7513818" y="1166440"/>
                <a:ext cx="1525181" cy="2540021"/>
                <a:chOff x="7513775" y="888335"/>
                <a:chExt cx="1348525" cy="4011397"/>
              </a:xfrm>
            </p:grpSpPr>
            <p:pic>
              <p:nvPicPr>
                <p:cNvPr id="304" name="Shape 304"/>
                <p:cNvPicPr preferRelativeResize="0"/>
                <p:nvPr/>
              </p:nvPicPr>
              <p:blipFill>
                <a:blip r:embed="rId4">
                  <a:alphaModFix/>
                </a:blip>
                <a:stretch>
                  <a:fillRect/>
                </a:stretch>
              </p:blipFill>
              <p:spPr>
                <a:xfrm>
                  <a:off x="7513775" y="973183"/>
                  <a:ext cx="1348525" cy="3926549"/>
                </a:xfrm>
                <a:prstGeom prst="rect">
                  <a:avLst/>
                </a:prstGeom>
                <a:noFill/>
                <a:ln>
                  <a:noFill/>
                </a:ln>
              </p:spPr>
            </p:pic>
            <p:sp>
              <p:nvSpPr>
                <p:cNvPr id="305" name="Shape 305"/>
                <p:cNvSpPr txBox="1"/>
                <p:nvPr/>
              </p:nvSpPr>
              <p:spPr>
                <a:xfrm>
                  <a:off x="7536191" y="888335"/>
                  <a:ext cx="1301698" cy="3676799"/>
                </a:xfrm>
                <a:prstGeom prst="rect">
                  <a:avLst/>
                </a:prstGeom>
                <a:noFill/>
                <a:ln>
                  <a:noFill/>
                </a:ln>
              </p:spPr>
              <p:txBody>
                <a:bodyPr lIns="121900" tIns="121900" rIns="121900" bIns="121900" anchor="t" anchorCtr="0">
                  <a:noAutofit/>
                </a:bodyPr>
                <a:lstStyle/>
                <a:p>
                  <a:r>
                    <a:rPr lang="en" sz="2200" dirty="0"/>
                    <a:t>Haiti has a skilled medical workforce </a:t>
                  </a:r>
                </a:p>
                <a:p>
                  <a:endParaRPr sz="2200" dirty="0"/>
                </a:p>
                <a:p>
                  <a:r>
                    <a:rPr lang="en" sz="2200" dirty="0"/>
                    <a:t>Sustained pipeline of healthcare workers in rural Haiti</a:t>
                  </a:r>
                </a:p>
              </p:txBody>
            </p:sp>
          </p:grpSp>
          <p:sp>
            <p:nvSpPr>
              <p:cNvPr id="306" name="Shape 306"/>
              <p:cNvSpPr txBox="1"/>
              <p:nvPr/>
            </p:nvSpPr>
            <p:spPr>
              <a:xfrm>
                <a:off x="7694860" y="775046"/>
                <a:ext cx="1354800" cy="265799"/>
              </a:xfrm>
              <a:prstGeom prst="rect">
                <a:avLst/>
              </a:prstGeom>
              <a:noFill/>
              <a:ln>
                <a:noFill/>
              </a:ln>
            </p:spPr>
            <p:txBody>
              <a:bodyPr lIns="121900" tIns="121900" rIns="121900" bIns="121900" anchor="t" anchorCtr="0">
                <a:noAutofit/>
              </a:bodyPr>
              <a:lstStyle/>
              <a:p>
                <a:r>
                  <a:rPr lang="en" sz="2667" b="1"/>
                  <a:t>IMPACT</a:t>
                </a:r>
              </a:p>
            </p:txBody>
          </p:sp>
        </p:grpSp>
      </p:grpSp>
    </p:spTree>
    <p:extLst>
      <p:ext uri="{BB962C8B-B14F-4D97-AF65-F5344CB8AC3E}">
        <p14:creationId xmlns:p14="http://schemas.microsoft.com/office/powerpoint/2010/main" val="38582096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Shape 311"/>
          <p:cNvSpPr/>
          <p:nvPr/>
        </p:nvSpPr>
        <p:spPr>
          <a:xfrm>
            <a:off x="1572200" y="155499"/>
            <a:ext cx="7260800" cy="768800"/>
          </a:xfrm>
          <a:prstGeom prst="rect">
            <a:avLst/>
          </a:prstGeom>
          <a:noFill/>
          <a:ln>
            <a:noFill/>
          </a:ln>
        </p:spPr>
        <p:txBody>
          <a:bodyPr lIns="43667" tIns="43667" rIns="43667" bIns="43667" anchor="ctr" anchorCtr="0">
            <a:noAutofit/>
          </a:bodyPr>
          <a:lstStyle/>
          <a:p>
            <a:pPr algn="ctr">
              <a:buSzPct val="25000"/>
            </a:pPr>
            <a:r>
              <a:rPr lang="en" sz="2533" b="1">
                <a:latin typeface="Arial"/>
                <a:ea typeface="Arial"/>
                <a:cs typeface="Arial"/>
                <a:sym typeface="Arial"/>
              </a:rPr>
              <a:t>Priority </a:t>
            </a:r>
            <a:r>
              <a:rPr lang="en" sz="2533" b="1"/>
              <a:t>1</a:t>
            </a:r>
            <a:r>
              <a:rPr lang="en" sz="2533" b="1">
                <a:latin typeface="Arial"/>
                <a:ea typeface="Arial"/>
                <a:cs typeface="Arial"/>
                <a:sym typeface="Arial"/>
              </a:rPr>
              <a:t>: Human Capital and Education</a:t>
            </a:r>
          </a:p>
          <a:p>
            <a:pPr algn="ctr">
              <a:buSzPct val="25000"/>
            </a:pPr>
            <a:r>
              <a:rPr lang="en" sz="2533" b="1"/>
              <a:t>Community Health Worker Initiative</a:t>
            </a:r>
          </a:p>
        </p:txBody>
      </p:sp>
      <p:grpSp>
        <p:nvGrpSpPr>
          <p:cNvPr id="312" name="Shape 312"/>
          <p:cNvGrpSpPr/>
          <p:nvPr/>
        </p:nvGrpSpPr>
        <p:grpSpPr>
          <a:xfrm>
            <a:off x="228617" y="1050300"/>
            <a:ext cx="9823369" cy="5500533"/>
            <a:chOff x="1085849" y="787725"/>
            <a:chExt cx="6642199" cy="4125400"/>
          </a:xfrm>
        </p:grpSpPr>
        <p:pic>
          <p:nvPicPr>
            <p:cNvPr id="313" name="Shape 313"/>
            <p:cNvPicPr preferRelativeResize="0"/>
            <p:nvPr/>
          </p:nvPicPr>
          <p:blipFill>
            <a:blip r:embed="rId3">
              <a:alphaModFix/>
            </a:blip>
            <a:stretch>
              <a:fillRect/>
            </a:stretch>
          </p:blipFill>
          <p:spPr>
            <a:xfrm>
              <a:off x="1085849" y="787725"/>
              <a:ext cx="6642199" cy="4125400"/>
            </a:xfrm>
            <a:prstGeom prst="rect">
              <a:avLst/>
            </a:prstGeom>
            <a:noFill/>
            <a:ln>
              <a:noFill/>
            </a:ln>
          </p:spPr>
        </p:pic>
        <p:sp>
          <p:nvSpPr>
            <p:cNvPr id="314" name="Shape 314"/>
            <p:cNvSpPr txBox="1"/>
            <p:nvPr/>
          </p:nvSpPr>
          <p:spPr>
            <a:xfrm>
              <a:off x="1177233" y="907674"/>
              <a:ext cx="1457399" cy="2622299"/>
            </a:xfrm>
            <a:prstGeom prst="rect">
              <a:avLst/>
            </a:prstGeom>
            <a:noFill/>
            <a:ln>
              <a:noFill/>
            </a:ln>
          </p:spPr>
          <p:txBody>
            <a:bodyPr lIns="121900" tIns="121900" rIns="121900" bIns="121900" anchor="t" anchorCtr="0">
              <a:noAutofit/>
            </a:bodyPr>
            <a:lstStyle/>
            <a:p>
              <a:r>
                <a:rPr lang="en" sz="2400"/>
                <a:t>Community members</a:t>
              </a:r>
            </a:p>
            <a:p>
              <a:endParaRPr sz="2400"/>
            </a:p>
            <a:p>
              <a:endParaRPr sz="2400"/>
            </a:p>
          </p:txBody>
        </p:sp>
        <p:sp>
          <p:nvSpPr>
            <p:cNvPr id="315" name="Shape 315"/>
            <p:cNvSpPr txBox="1"/>
            <p:nvPr/>
          </p:nvSpPr>
          <p:spPr>
            <a:xfrm>
              <a:off x="4455000" y="907674"/>
              <a:ext cx="1554000" cy="2622299"/>
            </a:xfrm>
            <a:prstGeom prst="rect">
              <a:avLst/>
            </a:prstGeom>
            <a:noFill/>
            <a:ln>
              <a:noFill/>
            </a:ln>
          </p:spPr>
          <p:txBody>
            <a:bodyPr lIns="121900" tIns="121900" rIns="121900" bIns="121900" anchor="t" anchorCtr="0">
              <a:noAutofit/>
            </a:bodyPr>
            <a:lstStyle/>
            <a:p>
              <a:r>
                <a:rPr lang="en" sz="2400"/>
                <a:t>Trained, interdisciplinary  and certified community health workers</a:t>
              </a:r>
            </a:p>
            <a:p>
              <a:r>
                <a:rPr lang="en" sz="1467"/>
                <a:t> </a:t>
              </a:r>
            </a:p>
            <a:p>
              <a:endParaRPr sz="2400"/>
            </a:p>
          </p:txBody>
        </p:sp>
        <p:sp>
          <p:nvSpPr>
            <p:cNvPr id="316" name="Shape 316"/>
            <p:cNvSpPr txBox="1"/>
            <p:nvPr/>
          </p:nvSpPr>
          <p:spPr>
            <a:xfrm>
              <a:off x="2816139" y="907674"/>
              <a:ext cx="1457400" cy="2622299"/>
            </a:xfrm>
            <a:prstGeom prst="rect">
              <a:avLst/>
            </a:prstGeom>
            <a:noFill/>
            <a:ln>
              <a:noFill/>
            </a:ln>
          </p:spPr>
          <p:txBody>
            <a:bodyPr lIns="121900" tIns="121900" rIns="121900" bIns="121900" anchor="t" anchorCtr="0">
              <a:noAutofit/>
            </a:bodyPr>
            <a:lstStyle/>
            <a:p>
              <a:r>
                <a:rPr lang="en" sz="2400"/>
                <a:t>20 trained community health workers</a:t>
              </a:r>
            </a:p>
            <a:p>
              <a:endParaRPr sz="2400"/>
            </a:p>
            <a:p>
              <a:r>
                <a:rPr lang="en" sz="2400"/>
                <a:t>Social media outreach</a:t>
              </a:r>
            </a:p>
          </p:txBody>
        </p:sp>
        <p:sp>
          <p:nvSpPr>
            <p:cNvPr id="317" name="Shape 317"/>
            <p:cNvSpPr txBox="1"/>
            <p:nvPr/>
          </p:nvSpPr>
          <p:spPr>
            <a:xfrm>
              <a:off x="6182123" y="907674"/>
              <a:ext cx="1457400" cy="2622299"/>
            </a:xfrm>
            <a:prstGeom prst="rect">
              <a:avLst/>
            </a:prstGeom>
            <a:noFill/>
            <a:ln>
              <a:noFill/>
            </a:ln>
          </p:spPr>
          <p:txBody>
            <a:bodyPr lIns="121900" tIns="121900" rIns="121900" bIns="121900" anchor="t" anchorCtr="0">
              <a:noAutofit/>
            </a:bodyPr>
            <a:lstStyle/>
            <a:p>
              <a:r>
                <a:rPr lang="en" sz="1733" dirty="0"/>
                <a:t>Ability to transport patients to nearest hospital</a:t>
              </a:r>
            </a:p>
            <a:p>
              <a:endParaRPr sz="1733" dirty="0"/>
            </a:p>
            <a:p>
              <a:r>
                <a:rPr lang="en" sz="1733" dirty="0"/>
                <a:t>Improved access to emergent surgical attention</a:t>
              </a:r>
            </a:p>
            <a:p>
              <a:endParaRPr sz="1733" dirty="0"/>
            </a:p>
            <a:p>
              <a:r>
                <a:rPr lang="en" sz="1733" dirty="0"/>
                <a:t>Basic healthcare and triage to be provided at the community level</a:t>
              </a:r>
            </a:p>
            <a:p>
              <a:endParaRPr sz="1600" dirty="0"/>
            </a:p>
            <a:p>
              <a:endParaRPr sz="1600" dirty="0"/>
            </a:p>
          </p:txBody>
        </p:sp>
      </p:grpSp>
      <p:grpSp>
        <p:nvGrpSpPr>
          <p:cNvPr id="318" name="Shape 318"/>
          <p:cNvGrpSpPr/>
          <p:nvPr/>
        </p:nvGrpSpPr>
        <p:grpSpPr>
          <a:xfrm>
            <a:off x="9939717" y="1136460"/>
            <a:ext cx="2194222" cy="5200729"/>
            <a:chOff x="7531008" y="471325"/>
            <a:chExt cx="1645667" cy="4078364"/>
          </a:xfrm>
        </p:grpSpPr>
        <p:pic>
          <p:nvPicPr>
            <p:cNvPr id="319" name="Shape 319"/>
            <p:cNvPicPr preferRelativeResize="0"/>
            <p:nvPr/>
          </p:nvPicPr>
          <p:blipFill>
            <a:blip r:embed="rId4">
              <a:alphaModFix/>
            </a:blip>
            <a:stretch>
              <a:fillRect/>
            </a:stretch>
          </p:blipFill>
          <p:spPr>
            <a:xfrm>
              <a:off x="7576574" y="471325"/>
              <a:ext cx="1424550" cy="3926549"/>
            </a:xfrm>
            <a:prstGeom prst="rect">
              <a:avLst/>
            </a:prstGeom>
            <a:noFill/>
            <a:ln>
              <a:noFill/>
            </a:ln>
          </p:spPr>
        </p:pic>
        <p:grpSp>
          <p:nvGrpSpPr>
            <p:cNvPr id="320" name="Shape 320"/>
            <p:cNvGrpSpPr/>
            <p:nvPr/>
          </p:nvGrpSpPr>
          <p:grpSpPr>
            <a:xfrm>
              <a:off x="7531008" y="1009115"/>
              <a:ext cx="1645667" cy="3540574"/>
              <a:chOff x="7456830" y="857250"/>
              <a:chExt cx="1645667" cy="3926549"/>
            </a:xfrm>
          </p:grpSpPr>
          <p:pic>
            <p:nvPicPr>
              <p:cNvPr id="321" name="Shape 321"/>
              <p:cNvPicPr preferRelativeResize="0"/>
              <p:nvPr/>
            </p:nvPicPr>
            <p:blipFill>
              <a:blip r:embed="rId4">
                <a:alphaModFix/>
              </a:blip>
              <a:stretch>
                <a:fillRect/>
              </a:stretch>
            </p:blipFill>
            <p:spPr>
              <a:xfrm>
                <a:off x="7500374" y="857250"/>
                <a:ext cx="1424550" cy="3926549"/>
              </a:xfrm>
              <a:prstGeom prst="rect">
                <a:avLst/>
              </a:prstGeom>
              <a:noFill/>
              <a:ln>
                <a:noFill/>
              </a:ln>
            </p:spPr>
          </p:pic>
          <p:sp>
            <p:nvSpPr>
              <p:cNvPr id="322" name="Shape 322"/>
              <p:cNvSpPr txBox="1"/>
              <p:nvPr/>
            </p:nvSpPr>
            <p:spPr>
              <a:xfrm>
                <a:off x="7456830" y="957454"/>
                <a:ext cx="1645667" cy="3756900"/>
              </a:xfrm>
              <a:prstGeom prst="rect">
                <a:avLst/>
              </a:prstGeom>
              <a:noFill/>
              <a:ln>
                <a:noFill/>
              </a:ln>
            </p:spPr>
            <p:txBody>
              <a:bodyPr lIns="121900" tIns="121900" rIns="121900" bIns="121900" anchor="t" anchorCtr="0">
                <a:noAutofit/>
              </a:bodyPr>
              <a:lstStyle/>
              <a:p>
                <a:r>
                  <a:rPr lang="en" sz="1950" dirty="0"/>
                  <a:t>Reduced maternal morbidity and mortality in rural Haiti</a:t>
                </a:r>
              </a:p>
              <a:p>
                <a:endParaRPr sz="1950" dirty="0"/>
              </a:p>
              <a:p>
                <a:r>
                  <a:rPr lang="en" sz="1950" dirty="0"/>
                  <a:t>Increased community engagement in their health</a:t>
                </a:r>
              </a:p>
              <a:p>
                <a:endParaRPr sz="1950" dirty="0"/>
              </a:p>
              <a:p>
                <a:r>
                  <a:rPr lang="en" sz="1950" dirty="0"/>
                  <a:t>Increased knowledge on surgical emergencies</a:t>
                </a:r>
              </a:p>
            </p:txBody>
          </p:sp>
        </p:grpSp>
        <p:sp>
          <p:nvSpPr>
            <p:cNvPr id="323" name="Shape 323"/>
            <p:cNvSpPr txBox="1"/>
            <p:nvPr/>
          </p:nvSpPr>
          <p:spPr>
            <a:xfrm>
              <a:off x="7652775" y="528926"/>
              <a:ext cx="1236600" cy="327900"/>
            </a:xfrm>
            <a:prstGeom prst="rect">
              <a:avLst/>
            </a:prstGeom>
            <a:noFill/>
            <a:ln>
              <a:noFill/>
            </a:ln>
          </p:spPr>
          <p:txBody>
            <a:bodyPr lIns="121900" tIns="121900" rIns="121900" bIns="121900" anchor="t" anchorCtr="0">
              <a:noAutofit/>
            </a:bodyPr>
            <a:lstStyle/>
            <a:p>
              <a:r>
                <a:rPr lang="en" sz="2667" b="1"/>
                <a:t>IMPACT</a:t>
              </a:r>
            </a:p>
          </p:txBody>
        </p:sp>
      </p:grpSp>
    </p:spTree>
    <p:extLst>
      <p:ext uri="{BB962C8B-B14F-4D97-AF65-F5344CB8AC3E}">
        <p14:creationId xmlns:p14="http://schemas.microsoft.com/office/powerpoint/2010/main" val="29023586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Shape 345"/>
          <p:cNvSpPr/>
          <p:nvPr/>
        </p:nvSpPr>
        <p:spPr>
          <a:xfrm>
            <a:off x="2061300" y="166603"/>
            <a:ext cx="7260800" cy="684800"/>
          </a:xfrm>
          <a:prstGeom prst="rect">
            <a:avLst/>
          </a:prstGeom>
          <a:noFill/>
          <a:ln>
            <a:noFill/>
          </a:ln>
        </p:spPr>
        <p:txBody>
          <a:bodyPr lIns="43667" tIns="43667" rIns="43667" bIns="43667" anchor="ctr" anchorCtr="0">
            <a:noAutofit/>
          </a:bodyPr>
          <a:lstStyle/>
          <a:p>
            <a:pPr algn="ctr">
              <a:buSzPct val="25000"/>
            </a:pPr>
            <a:r>
              <a:rPr lang="en" sz="2533" b="1">
                <a:latin typeface="Arial"/>
                <a:ea typeface="Arial"/>
                <a:cs typeface="Arial"/>
                <a:sym typeface="Arial"/>
              </a:rPr>
              <a:t>Priority 1: Human Capital and Education</a:t>
            </a:r>
          </a:p>
          <a:p>
            <a:pPr algn="ctr">
              <a:buSzPct val="25000"/>
            </a:pPr>
            <a:r>
              <a:rPr lang="en" sz="2533" b="1"/>
              <a:t>Community Pledge</a:t>
            </a:r>
          </a:p>
        </p:txBody>
      </p:sp>
      <p:grpSp>
        <p:nvGrpSpPr>
          <p:cNvPr id="346" name="Shape 346"/>
          <p:cNvGrpSpPr/>
          <p:nvPr/>
        </p:nvGrpSpPr>
        <p:grpSpPr>
          <a:xfrm>
            <a:off x="228620" y="948700"/>
            <a:ext cx="9671928" cy="5500533"/>
            <a:chOff x="1085849" y="787725"/>
            <a:chExt cx="6642199" cy="4125400"/>
          </a:xfrm>
        </p:grpSpPr>
        <p:pic>
          <p:nvPicPr>
            <p:cNvPr id="347" name="Shape 347"/>
            <p:cNvPicPr preferRelativeResize="0"/>
            <p:nvPr/>
          </p:nvPicPr>
          <p:blipFill>
            <a:blip r:embed="rId3">
              <a:alphaModFix/>
            </a:blip>
            <a:stretch>
              <a:fillRect/>
            </a:stretch>
          </p:blipFill>
          <p:spPr>
            <a:xfrm>
              <a:off x="1085849" y="787725"/>
              <a:ext cx="6642199" cy="4125400"/>
            </a:xfrm>
            <a:prstGeom prst="rect">
              <a:avLst/>
            </a:prstGeom>
            <a:noFill/>
            <a:ln>
              <a:noFill/>
            </a:ln>
          </p:spPr>
        </p:pic>
        <p:sp>
          <p:nvSpPr>
            <p:cNvPr id="348" name="Shape 348"/>
            <p:cNvSpPr txBox="1"/>
            <p:nvPr/>
          </p:nvSpPr>
          <p:spPr>
            <a:xfrm>
              <a:off x="1177448" y="907674"/>
              <a:ext cx="1483200" cy="2622300"/>
            </a:xfrm>
            <a:prstGeom prst="rect">
              <a:avLst/>
            </a:prstGeom>
            <a:noFill/>
            <a:ln>
              <a:noFill/>
            </a:ln>
          </p:spPr>
          <p:txBody>
            <a:bodyPr lIns="121900" tIns="121900" rIns="121900" bIns="121900" anchor="t" anchorCtr="0">
              <a:noAutofit/>
            </a:bodyPr>
            <a:lstStyle/>
            <a:p>
              <a:pPr>
                <a:buClr>
                  <a:schemeClr val="dk1"/>
                </a:buClr>
                <a:buSzPct val="68750"/>
              </a:pPr>
              <a:r>
                <a:rPr lang="en" sz="2133">
                  <a:solidFill>
                    <a:schemeClr val="dk1"/>
                  </a:solidFill>
                </a:rPr>
                <a:t>Community groups and leaders</a:t>
              </a:r>
            </a:p>
            <a:p>
              <a:pPr>
                <a:buClr>
                  <a:schemeClr val="dk1"/>
                </a:buClr>
              </a:pPr>
              <a:endParaRPr sz="2133">
                <a:solidFill>
                  <a:schemeClr val="dk1"/>
                </a:solidFill>
              </a:endParaRPr>
            </a:p>
            <a:p>
              <a:pPr>
                <a:buClr>
                  <a:schemeClr val="dk1"/>
                </a:buClr>
                <a:buSzPct val="68750"/>
              </a:pPr>
              <a:r>
                <a:rPr lang="en" sz="2133">
                  <a:solidFill>
                    <a:schemeClr val="dk1"/>
                  </a:solidFill>
                </a:rPr>
                <a:t>Community spaces </a:t>
              </a:r>
            </a:p>
          </p:txBody>
        </p:sp>
        <p:sp>
          <p:nvSpPr>
            <p:cNvPr id="349" name="Shape 349"/>
            <p:cNvSpPr txBox="1"/>
            <p:nvPr/>
          </p:nvSpPr>
          <p:spPr>
            <a:xfrm>
              <a:off x="4487103" y="907674"/>
              <a:ext cx="1558800" cy="2622300"/>
            </a:xfrm>
            <a:prstGeom prst="rect">
              <a:avLst/>
            </a:prstGeom>
            <a:noFill/>
            <a:ln>
              <a:noFill/>
            </a:ln>
          </p:spPr>
          <p:txBody>
            <a:bodyPr lIns="121900" tIns="121900" rIns="121900" bIns="121900" anchor="t" anchorCtr="0">
              <a:noAutofit/>
            </a:bodyPr>
            <a:lstStyle/>
            <a:p>
              <a:pPr>
                <a:buClr>
                  <a:schemeClr val="dk1"/>
                </a:buClr>
                <a:buSzPct val="68750"/>
              </a:pPr>
              <a:r>
                <a:rPr lang="en" sz="2133">
                  <a:solidFill>
                    <a:schemeClr val="dk1"/>
                  </a:solidFill>
                </a:rPr>
                <a:t>Central community hub space</a:t>
              </a:r>
            </a:p>
          </p:txBody>
        </p:sp>
        <p:sp>
          <p:nvSpPr>
            <p:cNvPr id="350" name="Shape 350"/>
            <p:cNvSpPr txBox="1"/>
            <p:nvPr/>
          </p:nvSpPr>
          <p:spPr>
            <a:xfrm>
              <a:off x="2790235" y="907674"/>
              <a:ext cx="1558799" cy="2622300"/>
            </a:xfrm>
            <a:prstGeom prst="rect">
              <a:avLst/>
            </a:prstGeom>
            <a:noFill/>
            <a:ln>
              <a:noFill/>
            </a:ln>
          </p:spPr>
          <p:txBody>
            <a:bodyPr lIns="121900" tIns="121900" rIns="121900" bIns="121900" anchor="t" anchorCtr="0">
              <a:noAutofit/>
            </a:bodyPr>
            <a:lstStyle/>
            <a:p>
              <a:r>
                <a:rPr lang="en" sz="2133"/>
                <a:t>Rainy day fund</a:t>
              </a:r>
            </a:p>
            <a:p>
              <a:endParaRPr sz="2133"/>
            </a:p>
            <a:p>
              <a:pPr>
                <a:buClr>
                  <a:schemeClr val="dk1"/>
                </a:buClr>
                <a:buSzPct val="68750"/>
              </a:pPr>
              <a:r>
                <a:rPr lang="en" sz="2133"/>
                <a:t>Provision of  space</a:t>
              </a:r>
            </a:p>
          </p:txBody>
        </p:sp>
        <p:sp>
          <p:nvSpPr>
            <p:cNvPr id="351" name="Shape 351"/>
            <p:cNvSpPr txBox="1"/>
            <p:nvPr/>
          </p:nvSpPr>
          <p:spPr>
            <a:xfrm>
              <a:off x="6189214" y="907674"/>
              <a:ext cx="1425300" cy="2622300"/>
            </a:xfrm>
            <a:prstGeom prst="rect">
              <a:avLst/>
            </a:prstGeom>
            <a:noFill/>
            <a:ln>
              <a:noFill/>
            </a:ln>
          </p:spPr>
          <p:txBody>
            <a:bodyPr lIns="121900" tIns="121900" rIns="121900" bIns="121900" anchor="t" anchorCtr="0">
              <a:noAutofit/>
            </a:bodyPr>
            <a:lstStyle/>
            <a:p>
              <a:pPr>
                <a:buClr>
                  <a:schemeClr val="dk1"/>
                </a:buClr>
                <a:buSzPct val="68750"/>
              </a:pPr>
              <a:r>
                <a:rPr lang="en" sz="2133">
                  <a:solidFill>
                    <a:schemeClr val="dk1"/>
                  </a:solidFill>
                </a:rPr>
                <a:t>Dedicated permanent space in 3 years per community</a:t>
              </a:r>
            </a:p>
          </p:txBody>
        </p:sp>
      </p:grpSp>
      <p:grpSp>
        <p:nvGrpSpPr>
          <p:cNvPr id="352" name="Shape 352"/>
          <p:cNvGrpSpPr/>
          <p:nvPr/>
        </p:nvGrpSpPr>
        <p:grpSpPr>
          <a:xfrm>
            <a:off x="9900534" y="1032355"/>
            <a:ext cx="1999833" cy="3690787"/>
            <a:chOff x="7425400" y="317074"/>
            <a:chExt cx="1499875" cy="3123550"/>
          </a:xfrm>
        </p:grpSpPr>
        <p:pic>
          <p:nvPicPr>
            <p:cNvPr id="353" name="Shape 353"/>
            <p:cNvPicPr preferRelativeResize="0"/>
            <p:nvPr/>
          </p:nvPicPr>
          <p:blipFill>
            <a:blip r:embed="rId4">
              <a:alphaModFix/>
            </a:blip>
            <a:stretch>
              <a:fillRect/>
            </a:stretch>
          </p:blipFill>
          <p:spPr>
            <a:xfrm>
              <a:off x="7425400" y="317074"/>
              <a:ext cx="1487475" cy="2976874"/>
            </a:xfrm>
            <a:prstGeom prst="rect">
              <a:avLst/>
            </a:prstGeom>
            <a:noFill/>
            <a:ln>
              <a:noFill/>
            </a:ln>
          </p:spPr>
        </p:pic>
        <p:pic>
          <p:nvPicPr>
            <p:cNvPr id="354" name="Shape 354"/>
            <p:cNvPicPr preferRelativeResize="0"/>
            <p:nvPr/>
          </p:nvPicPr>
          <p:blipFill>
            <a:blip r:embed="rId4">
              <a:alphaModFix/>
            </a:blip>
            <a:stretch>
              <a:fillRect/>
            </a:stretch>
          </p:blipFill>
          <p:spPr>
            <a:xfrm>
              <a:off x="7425400" y="857250"/>
              <a:ext cx="1487475" cy="2583375"/>
            </a:xfrm>
            <a:prstGeom prst="rect">
              <a:avLst/>
            </a:prstGeom>
            <a:noFill/>
            <a:ln>
              <a:noFill/>
            </a:ln>
          </p:spPr>
        </p:pic>
        <p:sp>
          <p:nvSpPr>
            <p:cNvPr id="355" name="Shape 355"/>
            <p:cNvSpPr txBox="1"/>
            <p:nvPr/>
          </p:nvSpPr>
          <p:spPr>
            <a:xfrm>
              <a:off x="7437875" y="983864"/>
              <a:ext cx="1487400" cy="2169000"/>
            </a:xfrm>
            <a:prstGeom prst="rect">
              <a:avLst/>
            </a:prstGeom>
            <a:noFill/>
            <a:ln>
              <a:noFill/>
            </a:ln>
          </p:spPr>
          <p:txBody>
            <a:bodyPr lIns="121900" tIns="121900" rIns="121900" bIns="121900" anchor="t" anchorCtr="0">
              <a:noAutofit/>
            </a:bodyPr>
            <a:lstStyle/>
            <a:p>
              <a:pPr>
                <a:buClr>
                  <a:schemeClr val="dk1"/>
                </a:buClr>
                <a:buSzPct val="68750"/>
              </a:pPr>
              <a:r>
                <a:rPr lang="en" sz="2133">
                  <a:solidFill>
                    <a:schemeClr val="dk1"/>
                  </a:solidFill>
                </a:rPr>
                <a:t>Community engagement and sense of ownership</a:t>
              </a:r>
            </a:p>
          </p:txBody>
        </p:sp>
        <p:sp>
          <p:nvSpPr>
            <p:cNvPr id="356" name="Shape 356"/>
            <p:cNvSpPr txBox="1"/>
            <p:nvPr/>
          </p:nvSpPr>
          <p:spPr>
            <a:xfrm>
              <a:off x="7539100" y="319164"/>
              <a:ext cx="1197900" cy="375900"/>
            </a:xfrm>
            <a:prstGeom prst="rect">
              <a:avLst/>
            </a:prstGeom>
            <a:noFill/>
            <a:ln>
              <a:noFill/>
            </a:ln>
          </p:spPr>
          <p:txBody>
            <a:bodyPr lIns="121900" tIns="121900" rIns="121900" bIns="121900" anchor="t" anchorCtr="0">
              <a:noAutofit/>
            </a:bodyPr>
            <a:lstStyle/>
            <a:p>
              <a:r>
                <a:rPr lang="en" sz="2667" b="1"/>
                <a:t>IMPACT</a:t>
              </a:r>
            </a:p>
          </p:txBody>
        </p:sp>
      </p:grpSp>
    </p:spTree>
    <p:extLst>
      <p:ext uri="{BB962C8B-B14F-4D97-AF65-F5344CB8AC3E}">
        <p14:creationId xmlns:p14="http://schemas.microsoft.com/office/powerpoint/2010/main" val="26332729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77217" y="3244334"/>
            <a:ext cx="237566" cy="369332"/>
          </a:xfrm>
          <a:prstGeom prst="rect">
            <a:avLst/>
          </a:prstGeom>
        </p:spPr>
        <p:txBody>
          <a:bodyPr wrap="none">
            <a:spAutoFit/>
          </a:bodyPr>
          <a:lstStyle/>
          <a:p>
            <a:r>
              <a:rPr lang="en-GB" b="0" dirty="0" smtClean="0">
                <a:effectLst/>
              </a:rPr>
              <a:t> </a:t>
            </a:r>
            <a:endParaRPr lang="en-GB" dirty="0"/>
          </a:p>
        </p:txBody>
      </p:sp>
      <p:sp>
        <p:nvSpPr>
          <p:cNvPr id="4" name="Rectangle 3"/>
          <p:cNvSpPr/>
          <p:nvPr/>
        </p:nvSpPr>
        <p:spPr>
          <a:xfrm>
            <a:off x="5977216" y="1760561"/>
            <a:ext cx="3030305" cy="369332"/>
          </a:xfrm>
          <a:prstGeom prst="rect">
            <a:avLst/>
          </a:prstGeom>
        </p:spPr>
        <p:txBody>
          <a:bodyPr wrap="square">
            <a:spAutoFit/>
          </a:bodyPr>
          <a:lstStyle/>
          <a:p>
            <a:r>
              <a:rPr lang="en-GB" dirty="0" smtClean="0"/>
              <a:t> </a:t>
            </a:r>
            <a:r>
              <a:rPr lang="en-GB" b="0" dirty="0" smtClean="0">
                <a:effectLst/>
              </a:rPr>
              <a:t>   </a:t>
            </a:r>
            <a:endParaRPr lang="en-GB" dirty="0"/>
          </a:p>
        </p:txBody>
      </p:sp>
      <p:grpSp>
        <p:nvGrpSpPr>
          <p:cNvPr id="9" name="Group 8"/>
          <p:cNvGrpSpPr/>
          <p:nvPr/>
        </p:nvGrpSpPr>
        <p:grpSpPr>
          <a:xfrm>
            <a:off x="3700176" y="251743"/>
            <a:ext cx="5716778" cy="6391429"/>
            <a:chOff x="3700176" y="251743"/>
            <a:chExt cx="5716778" cy="6391429"/>
          </a:xfrm>
        </p:grpSpPr>
        <p:pic>
          <p:nvPicPr>
            <p:cNvPr id="6" name="Picture 5"/>
            <p:cNvPicPr>
              <a:picLocks noChangeAspect="1"/>
            </p:cNvPicPr>
            <p:nvPr/>
          </p:nvPicPr>
          <p:blipFill>
            <a:blip r:embed="rId2"/>
            <a:stretch>
              <a:fillRect/>
            </a:stretch>
          </p:blipFill>
          <p:spPr>
            <a:xfrm>
              <a:off x="3700176" y="251743"/>
              <a:ext cx="5716778" cy="6391429"/>
            </a:xfrm>
            <a:prstGeom prst="rect">
              <a:avLst/>
            </a:prstGeom>
          </p:spPr>
        </p:pic>
        <p:sp>
          <p:nvSpPr>
            <p:cNvPr id="7" name="Rectangle 6"/>
            <p:cNvSpPr/>
            <p:nvPr/>
          </p:nvSpPr>
          <p:spPr>
            <a:xfrm>
              <a:off x="4490113" y="5786651"/>
              <a:ext cx="450377" cy="177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8338783" y="5609230"/>
              <a:ext cx="818866" cy="276999"/>
            </a:xfrm>
            <a:prstGeom prst="rect">
              <a:avLst/>
            </a:prstGeom>
            <a:solidFill>
              <a:schemeClr val="bg1"/>
            </a:solidFill>
          </p:spPr>
          <p:txBody>
            <a:bodyPr wrap="square" rtlCol="0">
              <a:spAutoFit/>
            </a:bodyPr>
            <a:lstStyle/>
            <a:p>
              <a:r>
                <a:rPr lang="en-GB" sz="1200" dirty="0" smtClean="0"/>
                <a:t>EMTs</a:t>
              </a:r>
              <a:endParaRPr lang="en-GB" sz="1200" dirty="0"/>
            </a:p>
          </p:txBody>
        </p:sp>
      </p:grpSp>
    </p:spTree>
    <p:extLst>
      <p:ext uri="{BB962C8B-B14F-4D97-AF65-F5344CB8AC3E}">
        <p14:creationId xmlns:p14="http://schemas.microsoft.com/office/powerpoint/2010/main" val="1867892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p:nvPr/>
        </p:nvSpPr>
        <p:spPr>
          <a:xfrm>
            <a:off x="1388133" y="44467"/>
            <a:ext cx="7260800" cy="1200400"/>
          </a:xfrm>
          <a:prstGeom prst="rect">
            <a:avLst/>
          </a:prstGeom>
          <a:noFill/>
          <a:ln>
            <a:noFill/>
          </a:ln>
        </p:spPr>
        <p:txBody>
          <a:bodyPr lIns="43667" tIns="43667" rIns="43667" bIns="43667" anchor="ctr" anchorCtr="0">
            <a:noAutofit/>
          </a:bodyPr>
          <a:lstStyle/>
          <a:p>
            <a:pPr algn="ctr">
              <a:buClr>
                <a:schemeClr val="dk1"/>
              </a:buClr>
              <a:buSzPct val="25000"/>
            </a:pPr>
            <a:r>
              <a:rPr lang="en" sz="2533" b="1">
                <a:solidFill>
                  <a:schemeClr val="dk1"/>
                </a:solidFill>
              </a:rPr>
              <a:t>Priority 2: Increasing Access</a:t>
            </a:r>
          </a:p>
          <a:p>
            <a:pPr algn="ctr">
              <a:buClr>
                <a:schemeClr val="dk1"/>
              </a:buClr>
              <a:buSzPct val="25000"/>
            </a:pPr>
            <a:r>
              <a:rPr lang="en" sz="2533" b="1">
                <a:solidFill>
                  <a:schemeClr val="dk1"/>
                </a:solidFill>
              </a:rPr>
              <a:t>Local “911” and Ambulance Service</a:t>
            </a:r>
          </a:p>
          <a:p>
            <a:pPr algn="ctr"/>
            <a:endParaRPr sz="2533" b="1"/>
          </a:p>
        </p:txBody>
      </p:sp>
      <p:grpSp>
        <p:nvGrpSpPr>
          <p:cNvPr id="362" name="Shape 362"/>
          <p:cNvGrpSpPr/>
          <p:nvPr/>
        </p:nvGrpSpPr>
        <p:grpSpPr>
          <a:xfrm>
            <a:off x="228643" y="1050300"/>
            <a:ext cx="9739235" cy="5500533"/>
            <a:chOff x="1085849" y="787725"/>
            <a:chExt cx="6642199" cy="4125400"/>
          </a:xfrm>
        </p:grpSpPr>
        <p:pic>
          <p:nvPicPr>
            <p:cNvPr id="363" name="Shape 363"/>
            <p:cNvPicPr preferRelativeResize="0"/>
            <p:nvPr/>
          </p:nvPicPr>
          <p:blipFill>
            <a:blip r:embed="rId3">
              <a:alphaModFix/>
            </a:blip>
            <a:stretch>
              <a:fillRect/>
            </a:stretch>
          </p:blipFill>
          <p:spPr>
            <a:xfrm>
              <a:off x="1085849" y="787725"/>
              <a:ext cx="6642199" cy="4125400"/>
            </a:xfrm>
            <a:prstGeom prst="rect">
              <a:avLst/>
            </a:prstGeom>
            <a:noFill/>
            <a:ln>
              <a:noFill/>
            </a:ln>
          </p:spPr>
        </p:pic>
        <p:sp>
          <p:nvSpPr>
            <p:cNvPr id="364" name="Shape 364"/>
            <p:cNvSpPr txBox="1"/>
            <p:nvPr/>
          </p:nvSpPr>
          <p:spPr>
            <a:xfrm>
              <a:off x="1163091" y="907674"/>
              <a:ext cx="1383300" cy="2622299"/>
            </a:xfrm>
            <a:prstGeom prst="rect">
              <a:avLst/>
            </a:prstGeom>
            <a:noFill/>
            <a:ln>
              <a:noFill/>
            </a:ln>
          </p:spPr>
          <p:txBody>
            <a:bodyPr lIns="121900" tIns="121900" rIns="121900" bIns="121900" anchor="t" anchorCtr="0">
              <a:noAutofit/>
            </a:bodyPr>
            <a:lstStyle/>
            <a:p>
              <a:r>
                <a:rPr lang="en" sz="2000" dirty="0"/>
                <a:t>-Community health workers</a:t>
              </a:r>
            </a:p>
            <a:p>
              <a:endParaRPr sz="2000" dirty="0"/>
            </a:p>
            <a:p>
              <a:r>
                <a:rPr lang="en" sz="2000" dirty="0"/>
                <a:t>-Existing phone networks (Whatsapp)</a:t>
              </a:r>
            </a:p>
            <a:p>
              <a:endParaRPr sz="2000" dirty="0"/>
            </a:p>
            <a:p>
              <a:r>
                <a:rPr lang="en" sz="2000" dirty="0"/>
                <a:t>-Vehicles, modified motorcycles, and bicycles</a:t>
              </a:r>
            </a:p>
          </p:txBody>
        </p:sp>
        <p:sp>
          <p:nvSpPr>
            <p:cNvPr id="365" name="Shape 365"/>
            <p:cNvSpPr txBox="1"/>
            <p:nvPr/>
          </p:nvSpPr>
          <p:spPr>
            <a:xfrm>
              <a:off x="4601400" y="907675"/>
              <a:ext cx="1311000" cy="2622300"/>
            </a:xfrm>
            <a:prstGeom prst="rect">
              <a:avLst/>
            </a:prstGeom>
            <a:noFill/>
            <a:ln>
              <a:noFill/>
            </a:ln>
          </p:spPr>
          <p:txBody>
            <a:bodyPr lIns="121900" tIns="121900" rIns="121900" bIns="121900" anchor="t" anchorCtr="0">
              <a:noAutofit/>
            </a:bodyPr>
            <a:lstStyle/>
            <a:p>
              <a:r>
                <a:rPr lang="en" sz="2000"/>
                <a:t>-Community access to CHWs.</a:t>
              </a:r>
            </a:p>
            <a:p>
              <a:endParaRPr sz="2000"/>
            </a:p>
            <a:p>
              <a:r>
                <a:rPr lang="en" sz="2000"/>
                <a:t>-Faster access to medical services.</a:t>
              </a:r>
            </a:p>
            <a:p>
              <a:endParaRPr sz="2000"/>
            </a:p>
            <a:p>
              <a:r>
                <a:rPr lang="en" sz="2000"/>
                <a:t>-Mapped out routes to hospital.</a:t>
              </a:r>
            </a:p>
            <a:p>
              <a:endParaRPr sz="2000"/>
            </a:p>
            <a:p>
              <a:endParaRPr sz="2000"/>
            </a:p>
            <a:p>
              <a:endParaRPr sz="2000"/>
            </a:p>
          </p:txBody>
        </p:sp>
        <p:sp>
          <p:nvSpPr>
            <p:cNvPr id="366" name="Shape 366"/>
            <p:cNvSpPr txBox="1"/>
            <p:nvPr/>
          </p:nvSpPr>
          <p:spPr>
            <a:xfrm>
              <a:off x="2871580" y="857249"/>
              <a:ext cx="1311000" cy="2769000"/>
            </a:xfrm>
            <a:prstGeom prst="rect">
              <a:avLst/>
            </a:prstGeom>
            <a:noFill/>
            <a:ln>
              <a:noFill/>
            </a:ln>
          </p:spPr>
          <p:txBody>
            <a:bodyPr lIns="121900" tIns="121900" rIns="121900" bIns="121900" anchor="t" anchorCtr="0">
              <a:noAutofit/>
            </a:bodyPr>
            <a:lstStyle/>
            <a:p>
              <a:r>
                <a:rPr lang="en" sz="2000" dirty="0"/>
                <a:t>-Dedicated “911” line</a:t>
              </a:r>
            </a:p>
            <a:p>
              <a:endParaRPr sz="2000" dirty="0"/>
            </a:p>
            <a:p>
              <a:r>
                <a:rPr lang="en" sz="2000" dirty="0"/>
                <a:t>-Health care tips and alerts.</a:t>
              </a:r>
            </a:p>
            <a:p>
              <a:endParaRPr sz="2000" dirty="0"/>
            </a:p>
            <a:p>
              <a:r>
                <a:rPr lang="en" sz="2000" dirty="0"/>
                <a:t>-Community transportation routes</a:t>
              </a:r>
            </a:p>
            <a:p>
              <a:endParaRPr sz="2000" dirty="0"/>
            </a:p>
            <a:p>
              <a:endParaRPr sz="2000" dirty="0"/>
            </a:p>
          </p:txBody>
        </p:sp>
        <p:sp>
          <p:nvSpPr>
            <p:cNvPr id="367" name="Shape 367"/>
            <p:cNvSpPr txBox="1"/>
            <p:nvPr/>
          </p:nvSpPr>
          <p:spPr>
            <a:xfrm>
              <a:off x="6240250" y="907675"/>
              <a:ext cx="1311000" cy="2622300"/>
            </a:xfrm>
            <a:prstGeom prst="rect">
              <a:avLst/>
            </a:prstGeom>
            <a:noFill/>
            <a:ln>
              <a:noFill/>
            </a:ln>
          </p:spPr>
          <p:txBody>
            <a:bodyPr lIns="121900" tIns="121900" rIns="121900" bIns="121900" anchor="t" anchorCtr="0">
              <a:noAutofit/>
            </a:bodyPr>
            <a:lstStyle/>
            <a:p>
              <a:r>
                <a:rPr lang="en" sz="2000"/>
                <a:t>-Reduced maternal morbidity and mortality by 4% in 2 years.</a:t>
              </a:r>
            </a:p>
            <a:p>
              <a:endParaRPr sz="2000"/>
            </a:p>
            <a:p>
              <a:endParaRPr sz="2000"/>
            </a:p>
          </p:txBody>
        </p:sp>
      </p:grpSp>
      <p:sp>
        <p:nvSpPr>
          <p:cNvPr id="369" name="Shape 369"/>
          <p:cNvSpPr txBox="1"/>
          <p:nvPr/>
        </p:nvSpPr>
        <p:spPr>
          <a:xfrm>
            <a:off x="1444967" y="2000700"/>
            <a:ext cx="6402400" cy="746800"/>
          </a:xfrm>
          <a:prstGeom prst="rect">
            <a:avLst/>
          </a:prstGeom>
          <a:noFill/>
          <a:ln>
            <a:noFill/>
          </a:ln>
        </p:spPr>
        <p:txBody>
          <a:bodyPr lIns="121900" tIns="121900" rIns="121900" bIns="121900" anchor="t" anchorCtr="0">
            <a:noAutofit/>
          </a:bodyPr>
          <a:lstStyle/>
          <a:p>
            <a:endParaRPr sz="2400"/>
          </a:p>
        </p:txBody>
      </p:sp>
      <p:grpSp>
        <p:nvGrpSpPr>
          <p:cNvPr id="370" name="Shape 370"/>
          <p:cNvGrpSpPr/>
          <p:nvPr/>
        </p:nvGrpSpPr>
        <p:grpSpPr>
          <a:xfrm>
            <a:off x="9993874" y="1002110"/>
            <a:ext cx="1899413" cy="3856175"/>
            <a:chOff x="7495350" y="370600"/>
            <a:chExt cx="1424560" cy="3096500"/>
          </a:xfrm>
        </p:grpSpPr>
        <p:pic>
          <p:nvPicPr>
            <p:cNvPr id="371" name="Shape 371"/>
            <p:cNvPicPr preferRelativeResize="0"/>
            <p:nvPr/>
          </p:nvPicPr>
          <p:blipFill>
            <a:blip r:embed="rId4">
              <a:alphaModFix/>
            </a:blip>
            <a:stretch>
              <a:fillRect/>
            </a:stretch>
          </p:blipFill>
          <p:spPr>
            <a:xfrm>
              <a:off x="7495350" y="370600"/>
              <a:ext cx="1424550" cy="3096500"/>
            </a:xfrm>
            <a:prstGeom prst="rect">
              <a:avLst/>
            </a:prstGeom>
            <a:noFill/>
            <a:ln>
              <a:noFill/>
            </a:ln>
          </p:spPr>
        </p:pic>
        <p:grpSp>
          <p:nvGrpSpPr>
            <p:cNvPr id="372" name="Shape 372"/>
            <p:cNvGrpSpPr/>
            <p:nvPr/>
          </p:nvGrpSpPr>
          <p:grpSpPr>
            <a:xfrm>
              <a:off x="7495360" y="376526"/>
              <a:ext cx="1424550" cy="3090571"/>
              <a:chOff x="7495360" y="376526"/>
              <a:chExt cx="1424550" cy="3090571"/>
            </a:xfrm>
          </p:grpSpPr>
          <p:grpSp>
            <p:nvGrpSpPr>
              <p:cNvPr id="373" name="Shape 373"/>
              <p:cNvGrpSpPr/>
              <p:nvPr/>
            </p:nvGrpSpPr>
            <p:grpSpPr>
              <a:xfrm>
                <a:off x="7495360" y="847955"/>
                <a:ext cx="1424550" cy="2619143"/>
                <a:chOff x="7500374" y="958099"/>
                <a:chExt cx="1424550" cy="3940338"/>
              </a:xfrm>
            </p:grpSpPr>
            <p:pic>
              <p:nvPicPr>
                <p:cNvPr id="374" name="Shape 374"/>
                <p:cNvPicPr preferRelativeResize="0"/>
                <p:nvPr/>
              </p:nvPicPr>
              <p:blipFill>
                <a:blip r:embed="rId4">
                  <a:alphaModFix/>
                </a:blip>
                <a:stretch>
                  <a:fillRect/>
                </a:stretch>
              </p:blipFill>
              <p:spPr>
                <a:xfrm>
                  <a:off x="7500374" y="971888"/>
                  <a:ext cx="1424550" cy="3926549"/>
                </a:xfrm>
                <a:prstGeom prst="rect">
                  <a:avLst/>
                </a:prstGeom>
                <a:noFill/>
                <a:ln>
                  <a:noFill/>
                </a:ln>
              </p:spPr>
            </p:pic>
            <p:sp>
              <p:nvSpPr>
                <p:cNvPr id="375" name="Shape 375"/>
                <p:cNvSpPr txBox="1"/>
                <p:nvPr/>
              </p:nvSpPr>
              <p:spPr>
                <a:xfrm>
                  <a:off x="7601790" y="958099"/>
                  <a:ext cx="1260600" cy="3167700"/>
                </a:xfrm>
                <a:prstGeom prst="rect">
                  <a:avLst/>
                </a:prstGeom>
                <a:noFill/>
                <a:ln>
                  <a:noFill/>
                </a:ln>
              </p:spPr>
              <p:txBody>
                <a:bodyPr lIns="121900" tIns="121900" rIns="121900" bIns="121900" anchor="t" anchorCtr="0">
                  <a:noAutofit/>
                </a:bodyPr>
                <a:lstStyle/>
                <a:p>
                  <a:pPr>
                    <a:buClr>
                      <a:schemeClr val="dk1"/>
                    </a:buClr>
                  </a:pPr>
                  <a:r>
                    <a:rPr lang="en" sz="2000" dirty="0">
                      <a:solidFill>
                        <a:schemeClr val="dk1"/>
                      </a:solidFill>
                    </a:rPr>
                    <a:t>-Reduced maternal morbidity and mortality by 7% in 5 years. </a:t>
                  </a:r>
                </a:p>
              </p:txBody>
            </p:sp>
          </p:grpSp>
          <p:sp>
            <p:nvSpPr>
              <p:cNvPr id="376" name="Shape 376"/>
              <p:cNvSpPr txBox="1"/>
              <p:nvPr/>
            </p:nvSpPr>
            <p:spPr>
              <a:xfrm>
                <a:off x="7576575" y="376526"/>
                <a:ext cx="1236600" cy="327900"/>
              </a:xfrm>
              <a:prstGeom prst="rect">
                <a:avLst/>
              </a:prstGeom>
              <a:noFill/>
              <a:ln>
                <a:noFill/>
              </a:ln>
            </p:spPr>
            <p:txBody>
              <a:bodyPr lIns="121900" tIns="121900" rIns="121900" bIns="121900" anchor="t" anchorCtr="0">
                <a:noAutofit/>
              </a:bodyPr>
              <a:lstStyle/>
              <a:p>
                <a:r>
                  <a:rPr lang="en" sz="2667" b="1"/>
                  <a:t>IMPACT</a:t>
                </a:r>
              </a:p>
            </p:txBody>
          </p:sp>
        </p:grpSp>
      </p:grpSp>
    </p:spTree>
    <p:extLst>
      <p:ext uri="{BB962C8B-B14F-4D97-AF65-F5344CB8AC3E}">
        <p14:creationId xmlns:p14="http://schemas.microsoft.com/office/powerpoint/2010/main" val="18992836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grpSp>
        <p:nvGrpSpPr>
          <p:cNvPr id="381" name="Shape 381"/>
          <p:cNvGrpSpPr/>
          <p:nvPr/>
        </p:nvGrpSpPr>
        <p:grpSpPr>
          <a:xfrm>
            <a:off x="228647" y="1017026"/>
            <a:ext cx="9919016" cy="5512819"/>
            <a:chOff x="1085849" y="762738"/>
            <a:chExt cx="6642199" cy="4150387"/>
          </a:xfrm>
        </p:grpSpPr>
        <p:pic>
          <p:nvPicPr>
            <p:cNvPr id="382" name="Shape 382"/>
            <p:cNvPicPr preferRelativeResize="0"/>
            <p:nvPr/>
          </p:nvPicPr>
          <p:blipFill>
            <a:blip r:embed="rId3">
              <a:alphaModFix/>
            </a:blip>
            <a:stretch>
              <a:fillRect/>
            </a:stretch>
          </p:blipFill>
          <p:spPr>
            <a:xfrm>
              <a:off x="1085849" y="787725"/>
              <a:ext cx="6642199" cy="4125400"/>
            </a:xfrm>
            <a:prstGeom prst="rect">
              <a:avLst/>
            </a:prstGeom>
            <a:noFill/>
            <a:ln>
              <a:noFill/>
            </a:ln>
          </p:spPr>
        </p:pic>
        <p:sp>
          <p:nvSpPr>
            <p:cNvPr id="383" name="Shape 383"/>
            <p:cNvSpPr txBox="1"/>
            <p:nvPr/>
          </p:nvSpPr>
          <p:spPr>
            <a:xfrm>
              <a:off x="1172425" y="762738"/>
              <a:ext cx="1529100" cy="2622300"/>
            </a:xfrm>
            <a:prstGeom prst="rect">
              <a:avLst/>
            </a:prstGeom>
            <a:noFill/>
            <a:ln>
              <a:noFill/>
            </a:ln>
          </p:spPr>
          <p:txBody>
            <a:bodyPr lIns="121900" tIns="121900" rIns="121900" bIns="121900" anchor="t" anchorCtr="0">
              <a:noAutofit/>
            </a:bodyPr>
            <a:lstStyle/>
            <a:p>
              <a:r>
                <a:rPr lang="en" sz="2000" dirty="0"/>
                <a:t>Income-generating models, including:</a:t>
              </a:r>
            </a:p>
            <a:p>
              <a:endParaRPr sz="2000" dirty="0"/>
            </a:p>
            <a:p>
              <a:r>
                <a:rPr lang="en" sz="2000" dirty="0"/>
                <a:t>- UNESCO </a:t>
              </a:r>
              <a:r>
                <a:rPr lang="en" sz="2000" dirty="0">
                  <a:solidFill>
                    <a:schemeClr val="dk1"/>
                  </a:solidFill>
                </a:rPr>
                <a:t>Entrepreneurship </a:t>
              </a:r>
              <a:r>
                <a:rPr lang="en" sz="2000" dirty="0"/>
                <a:t>Model</a:t>
              </a:r>
            </a:p>
            <a:p>
              <a:endParaRPr sz="2000" dirty="0"/>
            </a:p>
            <a:p>
              <a:r>
                <a:rPr lang="en" sz="2000" dirty="0"/>
                <a:t>- Kudumbashree model)</a:t>
              </a:r>
            </a:p>
            <a:p>
              <a:endParaRPr sz="2000" dirty="0"/>
            </a:p>
            <a:p>
              <a:r>
                <a:rPr lang="en" sz="2000" dirty="0"/>
                <a:t>Establish “Rainy Day Fund”	</a:t>
              </a:r>
            </a:p>
          </p:txBody>
        </p:sp>
        <p:sp>
          <p:nvSpPr>
            <p:cNvPr id="384" name="Shape 384"/>
            <p:cNvSpPr txBox="1"/>
            <p:nvPr/>
          </p:nvSpPr>
          <p:spPr>
            <a:xfrm>
              <a:off x="4450193" y="948498"/>
              <a:ext cx="1573500" cy="2622300"/>
            </a:xfrm>
            <a:prstGeom prst="rect">
              <a:avLst/>
            </a:prstGeom>
            <a:noFill/>
            <a:ln>
              <a:noFill/>
            </a:ln>
          </p:spPr>
          <p:txBody>
            <a:bodyPr lIns="121900" tIns="121900" rIns="121900" bIns="121900" anchor="t" anchorCtr="0">
              <a:noAutofit/>
            </a:bodyPr>
            <a:lstStyle/>
            <a:p>
              <a:r>
                <a:rPr lang="en" sz="2000" dirty="0"/>
                <a:t>Revenue generation</a:t>
              </a:r>
            </a:p>
            <a:p>
              <a:endParaRPr sz="2000" dirty="0"/>
            </a:p>
            <a:p>
              <a:r>
                <a:rPr lang="en" sz="2000" dirty="0"/>
                <a:t>Vocational skill development</a:t>
              </a:r>
            </a:p>
            <a:p>
              <a:endParaRPr sz="2000" dirty="0"/>
            </a:p>
            <a:p>
              <a:r>
                <a:rPr lang="en" sz="2000" dirty="0"/>
                <a:t>Capacity building</a:t>
              </a:r>
            </a:p>
          </p:txBody>
        </p:sp>
        <p:sp>
          <p:nvSpPr>
            <p:cNvPr id="385" name="Shape 385"/>
            <p:cNvSpPr txBox="1"/>
            <p:nvPr/>
          </p:nvSpPr>
          <p:spPr>
            <a:xfrm>
              <a:off x="2811350" y="762749"/>
              <a:ext cx="1462200" cy="2622300"/>
            </a:xfrm>
            <a:prstGeom prst="rect">
              <a:avLst/>
            </a:prstGeom>
            <a:noFill/>
            <a:ln>
              <a:noFill/>
            </a:ln>
          </p:spPr>
          <p:txBody>
            <a:bodyPr lIns="121900" tIns="121900" rIns="121900" bIns="121900" anchor="t" anchorCtr="0">
              <a:noAutofit/>
            </a:bodyPr>
            <a:lstStyle/>
            <a:p>
              <a:r>
                <a:rPr lang="en" sz="2000"/>
                <a:t>Focus groups to identify &amp; prioritise feasible business ideas</a:t>
              </a:r>
            </a:p>
            <a:p>
              <a:endParaRPr sz="2000"/>
            </a:p>
            <a:p>
              <a:r>
                <a:rPr lang="en" sz="2000"/>
                <a:t>Entrepreneurship fairs</a:t>
              </a:r>
            </a:p>
            <a:p>
              <a:endParaRPr sz="2000"/>
            </a:p>
            <a:p>
              <a:r>
                <a:rPr lang="en" sz="2000"/>
                <a:t>Microcredit loans</a:t>
              </a:r>
            </a:p>
            <a:p>
              <a:endParaRPr sz="2000"/>
            </a:p>
            <a:p>
              <a:r>
                <a:rPr lang="en" sz="2000"/>
                <a:t>Engagement of local businesses</a:t>
              </a:r>
            </a:p>
          </p:txBody>
        </p:sp>
        <p:sp>
          <p:nvSpPr>
            <p:cNvPr id="386" name="Shape 386"/>
            <p:cNvSpPr txBox="1"/>
            <p:nvPr/>
          </p:nvSpPr>
          <p:spPr>
            <a:xfrm>
              <a:off x="6148366" y="893863"/>
              <a:ext cx="1568400" cy="2622300"/>
            </a:xfrm>
            <a:prstGeom prst="rect">
              <a:avLst/>
            </a:prstGeom>
            <a:noFill/>
            <a:ln>
              <a:noFill/>
            </a:ln>
          </p:spPr>
          <p:txBody>
            <a:bodyPr lIns="121900" tIns="121900" rIns="121900" bIns="121900" anchor="t" anchorCtr="0">
              <a:noAutofit/>
            </a:bodyPr>
            <a:lstStyle/>
            <a:p>
              <a:r>
                <a:rPr lang="en" sz="2000" dirty="0"/>
                <a:t>Increase in local employment and income-generating ventures</a:t>
              </a:r>
            </a:p>
            <a:p>
              <a:endParaRPr sz="2000" dirty="0"/>
            </a:p>
            <a:p>
              <a:r>
                <a:rPr lang="en" sz="2000" dirty="0"/>
                <a:t>Increased community investment in these initiatives</a:t>
              </a:r>
            </a:p>
          </p:txBody>
        </p:sp>
      </p:grpSp>
      <p:sp>
        <p:nvSpPr>
          <p:cNvPr id="387" name="Shape 387"/>
          <p:cNvSpPr/>
          <p:nvPr/>
        </p:nvSpPr>
        <p:spPr>
          <a:xfrm>
            <a:off x="344033" y="301800"/>
            <a:ext cx="8472800" cy="600800"/>
          </a:xfrm>
          <a:prstGeom prst="rect">
            <a:avLst/>
          </a:prstGeom>
          <a:noFill/>
          <a:ln>
            <a:noFill/>
          </a:ln>
        </p:spPr>
        <p:txBody>
          <a:bodyPr lIns="43667" tIns="43667" rIns="43667" bIns="43667" anchor="ctr" anchorCtr="0">
            <a:noAutofit/>
          </a:bodyPr>
          <a:lstStyle/>
          <a:p>
            <a:pPr algn="ctr">
              <a:buSzPct val="25000"/>
            </a:pPr>
            <a:r>
              <a:rPr lang="en" sz="2267" dirty="0">
                <a:latin typeface="Arial"/>
                <a:ea typeface="Arial"/>
                <a:cs typeface="Arial"/>
                <a:sym typeface="Arial"/>
              </a:rPr>
              <a:t> </a:t>
            </a:r>
            <a:r>
              <a:rPr lang="en" sz="2533" b="1" dirty="0">
                <a:latin typeface="Arial"/>
                <a:ea typeface="Arial"/>
                <a:cs typeface="Arial"/>
                <a:sym typeface="Arial"/>
              </a:rPr>
              <a:t>Priority </a:t>
            </a:r>
            <a:r>
              <a:rPr lang="en" sz="2533" b="1" dirty="0"/>
              <a:t>3</a:t>
            </a:r>
            <a:r>
              <a:rPr lang="en" sz="2533" b="1" dirty="0">
                <a:latin typeface="Arial"/>
                <a:ea typeface="Arial"/>
                <a:cs typeface="Arial"/>
                <a:sym typeface="Arial"/>
              </a:rPr>
              <a:t>: </a:t>
            </a:r>
            <a:r>
              <a:rPr lang="en" sz="2533" b="1" dirty="0">
                <a:solidFill>
                  <a:schemeClr val="dk1"/>
                </a:solidFill>
              </a:rPr>
              <a:t>Sustainability and Continued Funding</a:t>
            </a:r>
          </a:p>
          <a:p>
            <a:pPr algn="ctr"/>
            <a:endParaRPr sz="2533" b="1" dirty="0"/>
          </a:p>
        </p:txBody>
      </p:sp>
      <p:grpSp>
        <p:nvGrpSpPr>
          <p:cNvPr id="388" name="Shape 388"/>
          <p:cNvGrpSpPr/>
          <p:nvPr/>
        </p:nvGrpSpPr>
        <p:grpSpPr>
          <a:xfrm>
            <a:off x="10102099" y="1111091"/>
            <a:ext cx="1933032" cy="5238908"/>
            <a:chOff x="7576574" y="223718"/>
            <a:chExt cx="1449774" cy="3929181"/>
          </a:xfrm>
        </p:grpSpPr>
        <p:grpSp>
          <p:nvGrpSpPr>
            <p:cNvPr id="389" name="Shape 389"/>
            <p:cNvGrpSpPr/>
            <p:nvPr/>
          </p:nvGrpSpPr>
          <p:grpSpPr>
            <a:xfrm>
              <a:off x="7576574" y="223718"/>
              <a:ext cx="1449774" cy="3929181"/>
              <a:chOff x="7576574" y="223718"/>
              <a:chExt cx="1449774" cy="3929181"/>
            </a:xfrm>
          </p:grpSpPr>
          <p:pic>
            <p:nvPicPr>
              <p:cNvPr id="390" name="Shape 390"/>
              <p:cNvPicPr preferRelativeResize="0"/>
              <p:nvPr/>
            </p:nvPicPr>
            <p:blipFill>
              <a:blip r:embed="rId4">
                <a:alphaModFix/>
              </a:blip>
              <a:stretch>
                <a:fillRect/>
              </a:stretch>
            </p:blipFill>
            <p:spPr>
              <a:xfrm>
                <a:off x="7576574" y="226350"/>
                <a:ext cx="1449774" cy="3926549"/>
              </a:xfrm>
              <a:prstGeom prst="rect">
                <a:avLst/>
              </a:prstGeom>
              <a:noFill/>
              <a:ln>
                <a:noFill/>
              </a:ln>
            </p:spPr>
          </p:pic>
          <p:sp>
            <p:nvSpPr>
              <p:cNvPr id="391" name="Shape 391"/>
              <p:cNvSpPr txBox="1"/>
              <p:nvPr/>
            </p:nvSpPr>
            <p:spPr>
              <a:xfrm>
                <a:off x="7662400" y="968800"/>
                <a:ext cx="1233000" cy="3115800"/>
              </a:xfrm>
              <a:prstGeom prst="rect">
                <a:avLst/>
              </a:prstGeom>
              <a:noFill/>
              <a:ln>
                <a:noFill/>
              </a:ln>
            </p:spPr>
            <p:txBody>
              <a:bodyPr lIns="121900" tIns="121900" rIns="121900" bIns="121900" anchor="t" anchorCtr="0">
                <a:noAutofit/>
              </a:bodyPr>
              <a:lstStyle/>
              <a:p>
                <a:endParaRPr sz="2400"/>
              </a:p>
            </p:txBody>
          </p:sp>
          <p:sp>
            <p:nvSpPr>
              <p:cNvPr id="392" name="Shape 392"/>
              <p:cNvSpPr txBox="1"/>
              <p:nvPr/>
            </p:nvSpPr>
            <p:spPr>
              <a:xfrm>
                <a:off x="7729030" y="223718"/>
                <a:ext cx="1236600" cy="306300"/>
              </a:xfrm>
              <a:prstGeom prst="rect">
                <a:avLst/>
              </a:prstGeom>
              <a:noFill/>
              <a:ln>
                <a:noFill/>
              </a:ln>
            </p:spPr>
            <p:txBody>
              <a:bodyPr lIns="121900" tIns="121900" rIns="121900" bIns="121900" anchor="t" anchorCtr="0">
                <a:noAutofit/>
              </a:bodyPr>
              <a:lstStyle/>
              <a:p>
                <a:r>
                  <a:rPr lang="en" sz="2667" b="1"/>
                  <a:t>IMPACT</a:t>
                </a:r>
              </a:p>
            </p:txBody>
          </p:sp>
        </p:grpSp>
        <p:pic>
          <p:nvPicPr>
            <p:cNvPr id="393" name="Shape 393"/>
            <p:cNvPicPr preferRelativeResize="0"/>
            <p:nvPr/>
          </p:nvPicPr>
          <p:blipFill>
            <a:blip r:embed="rId4">
              <a:alphaModFix/>
            </a:blip>
            <a:stretch>
              <a:fillRect/>
            </a:stretch>
          </p:blipFill>
          <p:spPr>
            <a:xfrm>
              <a:off x="7576575" y="704850"/>
              <a:ext cx="1449774" cy="3448049"/>
            </a:xfrm>
            <a:prstGeom prst="rect">
              <a:avLst/>
            </a:prstGeom>
            <a:noFill/>
            <a:ln>
              <a:noFill/>
            </a:ln>
          </p:spPr>
        </p:pic>
      </p:grpSp>
      <p:sp>
        <p:nvSpPr>
          <p:cNvPr id="2" name="Rectangle 1"/>
          <p:cNvSpPr/>
          <p:nvPr/>
        </p:nvSpPr>
        <p:spPr>
          <a:xfrm>
            <a:off x="10134182" y="1812394"/>
            <a:ext cx="1852076" cy="4524315"/>
          </a:xfrm>
          <a:prstGeom prst="rect">
            <a:avLst/>
          </a:prstGeom>
        </p:spPr>
        <p:txBody>
          <a:bodyPr wrap="square">
            <a:spAutoFit/>
          </a:bodyPr>
          <a:lstStyle/>
          <a:p>
            <a:r>
              <a:rPr lang="en-GB" dirty="0">
                <a:solidFill>
                  <a:srgbClr val="000000"/>
                </a:solidFill>
                <a:latin typeface="Arial" panose="020B0604020202020204" pitchFamily="34" charset="0"/>
              </a:rPr>
              <a:t>Locally and sustainably employed rural Haitians</a:t>
            </a:r>
            <a:endParaRPr lang="en-GB" dirty="0"/>
          </a:p>
          <a:p>
            <a:r>
              <a:rPr lang="en-GB" dirty="0"/>
              <a:t/>
            </a:r>
            <a:br>
              <a:rPr lang="en-GB" dirty="0"/>
            </a:br>
            <a:r>
              <a:rPr lang="en-GB" dirty="0">
                <a:solidFill>
                  <a:srgbClr val="000000"/>
                </a:solidFill>
                <a:latin typeface="Arial" panose="020B0604020202020204" pitchFamily="34" charset="0"/>
              </a:rPr>
              <a:t>Continued entrepreneurial spirit in rural Haiti</a:t>
            </a:r>
            <a:endParaRPr lang="en-GB" dirty="0"/>
          </a:p>
          <a:p>
            <a:r>
              <a:rPr lang="en-GB" dirty="0"/>
              <a:t/>
            </a:r>
            <a:br>
              <a:rPr lang="en-GB" dirty="0"/>
            </a:br>
            <a:r>
              <a:rPr lang="en-GB" dirty="0">
                <a:solidFill>
                  <a:srgbClr val="000000"/>
                </a:solidFill>
                <a:latin typeface="Arial" panose="020B0604020202020204" pitchFamily="34" charset="0"/>
              </a:rPr>
              <a:t>Long term and locally sourced revenue to self-sustain community health ventures</a:t>
            </a:r>
            <a:endParaRPr lang="en-GB" dirty="0"/>
          </a:p>
        </p:txBody>
      </p:sp>
    </p:spTree>
    <p:extLst>
      <p:ext uri="{BB962C8B-B14F-4D97-AF65-F5344CB8AC3E}">
        <p14:creationId xmlns:p14="http://schemas.microsoft.com/office/powerpoint/2010/main" val="10157504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6674" y="538585"/>
            <a:ext cx="11454064" cy="6247864"/>
          </a:xfrm>
          <a:prstGeom prst="rect">
            <a:avLst/>
          </a:prstGeom>
        </p:spPr>
        <p:txBody>
          <a:bodyPr wrap="square">
            <a:spAutoFit/>
          </a:bodyPr>
          <a:lstStyle/>
          <a:p>
            <a:pPr fontAlgn="base">
              <a:buFont typeface="Arial" panose="020B0604020202020204" pitchFamily="34" charset="0"/>
              <a:buChar char="•"/>
            </a:pPr>
            <a:r>
              <a:rPr lang="en-GB" sz="1600" b="0" i="0" u="none" strike="noStrike" dirty="0" err="1" smtClean="0">
                <a:solidFill>
                  <a:srgbClr val="000000"/>
                </a:solidFill>
                <a:effectLst/>
                <a:latin typeface="Arial" panose="020B0604020202020204" pitchFamily="34" charset="0"/>
              </a:rPr>
              <a:t>Kudumbashree</a:t>
            </a:r>
            <a:r>
              <a:rPr lang="en-GB" sz="1600" b="0" i="0" u="none" strike="noStrike" dirty="0" smtClean="0">
                <a:solidFill>
                  <a:srgbClr val="000000"/>
                </a:solidFill>
                <a:effectLst/>
                <a:latin typeface="Arial" panose="020B0604020202020204" pitchFamily="34" charset="0"/>
              </a:rPr>
              <a:t> Model in India:</a:t>
            </a:r>
          </a:p>
          <a:p>
            <a:pPr marL="742950" lvl="1" indent="-28575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female-oriented, community-based, poverty reduction project of the Government of Kerala, an Indian state</a:t>
            </a:r>
          </a:p>
          <a:p>
            <a:pPr marL="742950" lvl="1" indent="-28575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Encourages community participation, organisation, collective investment (e.g. microfinance schemes), capacity building, personal and professional development (entrepreneurship</a:t>
            </a:r>
          </a:p>
          <a:p>
            <a:pPr marL="742950" lvl="1" indent="-28575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Focuses on women’s empowerment through self-help groups, entrepreneurial and other activities to promote their leadership in development initiatives.</a:t>
            </a:r>
          </a:p>
          <a:p>
            <a:pPr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Our model:</a:t>
            </a:r>
          </a:p>
          <a:p>
            <a:pPr marL="742950" lvl="1" indent="-28575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Y2 and Y3 (and hopefully continued with other funding): a total of $75,000/year is designated to 3 state, at $25,000 per state</a:t>
            </a:r>
          </a:p>
          <a:p>
            <a:pPr marL="742950" lvl="1" indent="-28575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Each state spends $5,000 on putting on the fair itself</a:t>
            </a:r>
          </a:p>
          <a:p>
            <a:pPr marL="1143000" lvl="2" indent="-22860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A community event with food, entertainment, clean space -- using these funds to pay community members to prepare for the fair</a:t>
            </a:r>
          </a:p>
          <a:p>
            <a:pPr marL="742950" lvl="1" indent="-28575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Each state has $20,000 to invest in local entrepreneurs and their ideas</a:t>
            </a:r>
          </a:p>
          <a:p>
            <a:pPr marL="1143000" lvl="2" indent="-22860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Pre-fair focus groups to decide how this money will be allocated. States may choose to give one winner the totality of $20,000, or to split the winnings between multiple people/teams</a:t>
            </a:r>
          </a:p>
          <a:p>
            <a:pPr marL="1143000" lvl="2" indent="-22860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If states decide to split the winnings between 2+ people/teams, </a:t>
            </a:r>
            <a:r>
              <a:rPr lang="en-GB" sz="1600" b="0" i="1" u="none" strike="noStrike" dirty="0" smtClean="0">
                <a:solidFill>
                  <a:srgbClr val="000000"/>
                </a:solidFill>
                <a:effectLst/>
                <a:latin typeface="Arial" panose="020B0604020202020204" pitchFamily="34" charset="0"/>
              </a:rPr>
              <a:t>at least 50% of the winners have to be women or women-led teams</a:t>
            </a:r>
            <a:endParaRPr lang="en-GB" sz="1600" b="0" i="0" u="none" strike="noStrike" dirty="0" smtClean="0">
              <a:solidFill>
                <a:srgbClr val="000000"/>
              </a:solidFill>
              <a:effectLst/>
              <a:latin typeface="Arial" panose="020B0604020202020204" pitchFamily="34" charset="0"/>
            </a:endParaRPr>
          </a:p>
          <a:p>
            <a:pPr marL="1600200" lvl="3" indent="-22860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We hope by encouraging women to pursue careers, they may wait to have children, which could in turn also be consequential for our ultimate goal of reducing maternal mortality (Leach and </a:t>
            </a:r>
            <a:r>
              <a:rPr lang="en-GB" sz="1600" b="0" i="0" u="none" strike="noStrike" dirty="0" err="1" smtClean="0">
                <a:solidFill>
                  <a:srgbClr val="000000"/>
                </a:solidFill>
                <a:effectLst/>
                <a:latin typeface="Arial" panose="020B0604020202020204" pitchFamily="34" charset="0"/>
              </a:rPr>
              <a:t>Sitaram</a:t>
            </a:r>
            <a:r>
              <a:rPr lang="en-GB" sz="1600" b="0" i="0" u="none" strike="noStrike" dirty="0" smtClean="0">
                <a:solidFill>
                  <a:srgbClr val="000000"/>
                </a:solidFill>
                <a:effectLst/>
                <a:latin typeface="Arial" panose="020B0604020202020204" pitchFamily="34" charset="0"/>
              </a:rPr>
              <a:t>, 2002)</a:t>
            </a:r>
          </a:p>
          <a:p>
            <a:pPr marL="742950" lvl="1" indent="-285750"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These stipulations follow the tenets of the </a:t>
            </a:r>
            <a:r>
              <a:rPr lang="en-GB" sz="1600" b="0" i="0" u="none" strike="noStrike" dirty="0" err="1" smtClean="0">
                <a:solidFill>
                  <a:srgbClr val="000000"/>
                </a:solidFill>
                <a:effectLst/>
                <a:latin typeface="Arial" panose="020B0604020202020204" pitchFamily="34" charset="0"/>
              </a:rPr>
              <a:t>Kumdumbashree</a:t>
            </a:r>
            <a:r>
              <a:rPr lang="en-GB" sz="1600" b="0" i="0" u="none" strike="noStrike" dirty="0" smtClean="0">
                <a:solidFill>
                  <a:srgbClr val="000000"/>
                </a:solidFill>
                <a:effectLst/>
                <a:latin typeface="Arial" panose="020B0604020202020204" pitchFamily="34" charset="0"/>
              </a:rPr>
              <a:t> Model but are tailored to meet the needs of rural Haitian communities</a:t>
            </a:r>
          </a:p>
          <a:p>
            <a:pPr fontAlgn="base">
              <a:buFont typeface="Arial" panose="020B0604020202020204" pitchFamily="34" charset="0"/>
              <a:buChar char="•"/>
            </a:pPr>
            <a:r>
              <a:rPr lang="en-GB" sz="1600" b="0" i="0" u="none" strike="noStrike" dirty="0" smtClean="0">
                <a:solidFill>
                  <a:srgbClr val="000000"/>
                </a:solidFill>
                <a:effectLst/>
                <a:latin typeface="Arial" panose="020B0604020202020204" pitchFamily="34" charset="0"/>
              </a:rPr>
              <a:t>A proportion of profits, to be determined after businesses begin their income-earning trajectory, made by these entrepreneurs and their businesses will be allocated into a Rainy Day Fund that provides sustained and locally-sourced financial resources to continue Medical Scholarship Funds and Community Health Worker salaries and expenditures within their state.</a:t>
            </a:r>
            <a:endParaRPr lang="en-GB" sz="1600" b="0" i="0" u="none" strike="noStrike" dirty="0">
              <a:solidFill>
                <a:srgbClr val="000000"/>
              </a:solidFill>
              <a:effectLst/>
              <a:latin typeface="Arial" panose="020B0604020202020204" pitchFamily="34" charset="0"/>
            </a:endParaRPr>
          </a:p>
        </p:txBody>
      </p:sp>
      <p:sp>
        <p:nvSpPr>
          <p:cNvPr id="3" name="Shape 387"/>
          <p:cNvSpPr/>
          <p:nvPr/>
        </p:nvSpPr>
        <p:spPr>
          <a:xfrm>
            <a:off x="712999" y="157422"/>
            <a:ext cx="8472800" cy="600800"/>
          </a:xfrm>
          <a:prstGeom prst="rect">
            <a:avLst/>
          </a:prstGeom>
          <a:noFill/>
          <a:ln>
            <a:noFill/>
          </a:ln>
        </p:spPr>
        <p:txBody>
          <a:bodyPr lIns="43667" tIns="43667" rIns="43667" bIns="43667" anchor="ctr" anchorCtr="0">
            <a:noAutofit/>
          </a:bodyPr>
          <a:lstStyle/>
          <a:p>
            <a:pPr algn="ctr">
              <a:buSzPct val="25000"/>
            </a:pPr>
            <a:r>
              <a:rPr lang="en" sz="2267" dirty="0">
                <a:latin typeface="Arial"/>
                <a:ea typeface="Arial"/>
                <a:cs typeface="Arial"/>
                <a:sym typeface="Arial"/>
              </a:rPr>
              <a:t> </a:t>
            </a:r>
            <a:r>
              <a:rPr lang="en" sz="2533" b="1" dirty="0">
                <a:latin typeface="Arial"/>
                <a:ea typeface="Arial"/>
                <a:cs typeface="Arial"/>
                <a:sym typeface="Arial"/>
              </a:rPr>
              <a:t>Priority </a:t>
            </a:r>
            <a:r>
              <a:rPr lang="en" sz="2533" b="1" dirty="0"/>
              <a:t>3</a:t>
            </a:r>
            <a:r>
              <a:rPr lang="en" sz="2533" b="1" dirty="0">
                <a:latin typeface="Arial"/>
                <a:ea typeface="Arial"/>
                <a:cs typeface="Arial"/>
                <a:sym typeface="Arial"/>
              </a:rPr>
              <a:t>: </a:t>
            </a:r>
            <a:r>
              <a:rPr lang="en" sz="2533" b="1" dirty="0">
                <a:solidFill>
                  <a:schemeClr val="dk1"/>
                </a:solidFill>
              </a:rPr>
              <a:t>Sustainability and Continued Funding</a:t>
            </a:r>
          </a:p>
          <a:p>
            <a:pPr algn="ctr"/>
            <a:endParaRPr sz="2533" b="1" dirty="0"/>
          </a:p>
        </p:txBody>
      </p:sp>
    </p:spTree>
    <p:extLst>
      <p:ext uri="{BB962C8B-B14F-4D97-AF65-F5344CB8AC3E}">
        <p14:creationId xmlns:p14="http://schemas.microsoft.com/office/powerpoint/2010/main" val="15338491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grpSp>
        <p:nvGrpSpPr>
          <p:cNvPr id="398" name="Shape 398"/>
          <p:cNvGrpSpPr/>
          <p:nvPr/>
        </p:nvGrpSpPr>
        <p:grpSpPr>
          <a:xfrm>
            <a:off x="178191" y="1010434"/>
            <a:ext cx="9554139" cy="5500533"/>
            <a:chOff x="1085849" y="787725"/>
            <a:chExt cx="6642199" cy="4125400"/>
          </a:xfrm>
        </p:grpSpPr>
        <p:pic>
          <p:nvPicPr>
            <p:cNvPr id="399" name="Shape 399"/>
            <p:cNvPicPr preferRelativeResize="0"/>
            <p:nvPr/>
          </p:nvPicPr>
          <p:blipFill>
            <a:blip r:embed="rId3">
              <a:alphaModFix/>
            </a:blip>
            <a:stretch>
              <a:fillRect/>
            </a:stretch>
          </p:blipFill>
          <p:spPr>
            <a:xfrm>
              <a:off x="1085849" y="787725"/>
              <a:ext cx="6642199" cy="4125400"/>
            </a:xfrm>
            <a:prstGeom prst="rect">
              <a:avLst/>
            </a:prstGeom>
            <a:noFill/>
            <a:ln>
              <a:noFill/>
            </a:ln>
          </p:spPr>
        </p:pic>
        <p:sp>
          <p:nvSpPr>
            <p:cNvPr id="400" name="Shape 400"/>
            <p:cNvSpPr txBox="1"/>
            <p:nvPr/>
          </p:nvSpPr>
          <p:spPr>
            <a:xfrm>
              <a:off x="1235442" y="907674"/>
              <a:ext cx="1401000" cy="2622299"/>
            </a:xfrm>
            <a:prstGeom prst="rect">
              <a:avLst/>
            </a:prstGeom>
            <a:noFill/>
            <a:ln>
              <a:noFill/>
            </a:ln>
          </p:spPr>
          <p:txBody>
            <a:bodyPr lIns="121900" tIns="121900" rIns="121900" bIns="121900" anchor="t" anchorCtr="0">
              <a:noAutofit/>
            </a:bodyPr>
            <a:lstStyle/>
            <a:p>
              <a:r>
                <a:rPr lang="en" sz="2300" dirty="0"/>
                <a:t>Regional project managers in charge of data collection and analysis</a:t>
              </a:r>
            </a:p>
            <a:p>
              <a:pPr algn="just"/>
              <a:endParaRPr sz="2300" dirty="0"/>
            </a:p>
            <a:p>
              <a:pPr algn="just"/>
              <a:endParaRPr sz="2300" dirty="0"/>
            </a:p>
            <a:p>
              <a:pPr algn="just"/>
              <a:endParaRPr sz="2300" dirty="0"/>
            </a:p>
            <a:p>
              <a:pPr algn="just"/>
              <a:r>
                <a:rPr lang="en" sz="2300" dirty="0"/>
                <a:t/>
              </a:r>
              <a:br>
                <a:rPr lang="en" sz="2300" dirty="0"/>
              </a:br>
              <a:endParaRPr lang="en" sz="2300" dirty="0"/>
            </a:p>
            <a:p>
              <a:pPr algn="just"/>
              <a:endParaRPr sz="2300" dirty="0"/>
            </a:p>
            <a:p>
              <a:pPr algn="just"/>
              <a:endParaRPr sz="2300" dirty="0"/>
            </a:p>
            <a:p>
              <a:pPr algn="just"/>
              <a:endParaRPr sz="2300" dirty="0"/>
            </a:p>
            <a:p>
              <a:pPr algn="just"/>
              <a:endParaRPr sz="2300" dirty="0"/>
            </a:p>
          </p:txBody>
        </p:sp>
        <p:sp>
          <p:nvSpPr>
            <p:cNvPr id="401" name="Shape 401"/>
            <p:cNvSpPr txBox="1"/>
            <p:nvPr/>
          </p:nvSpPr>
          <p:spPr>
            <a:xfrm>
              <a:off x="4511397" y="907674"/>
              <a:ext cx="1533900" cy="2622299"/>
            </a:xfrm>
            <a:prstGeom prst="rect">
              <a:avLst/>
            </a:prstGeom>
            <a:noFill/>
            <a:ln>
              <a:noFill/>
            </a:ln>
          </p:spPr>
          <p:txBody>
            <a:bodyPr lIns="121900" tIns="121900" rIns="121900" bIns="121900" anchor="t" anchorCtr="0">
              <a:noAutofit/>
            </a:bodyPr>
            <a:lstStyle/>
            <a:p>
              <a:r>
                <a:rPr lang="en" sz="2300"/>
                <a:t>Quality assurance and quality control</a:t>
              </a:r>
            </a:p>
            <a:p>
              <a:endParaRPr sz="2300"/>
            </a:p>
            <a:p>
              <a:r>
                <a:rPr lang="en" sz="2300">
                  <a:solidFill>
                    <a:schemeClr val="dk1"/>
                  </a:solidFill>
                </a:rPr>
                <a:t>Distribution of data and outcomes to communities and stakeholders</a:t>
              </a:r>
            </a:p>
            <a:p>
              <a:endParaRPr sz="2300"/>
            </a:p>
            <a:p>
              <a:endParaRPr sz="2300"/>
            </a:p>
          </p:txBody>
        </p:sp>
        <p:sp>
          <p:nvSpPr>
            <p:cNvPr id="402" name="Shape 402"/>
            <p:cNvSpPr txBox="1"/>
            <p:nvPr/>
          </p:nvSpPr>
          <p:spPr>
            <a:xfrm>
              <a:off x="2808324" y="907674"/>
              <a:ext cx="1465200" cy="2622299"/>
            </a:xfrm>
            <a:prstGeom prst="rect">
              <a:avLst/>
            </a:prstGeom>
            <a:noFill/>
            <a:ln>
              <a:noFill/>
            </a:ln>
          </p:spPr>
          <p:txBody>
            <a:bodyPr lIns="121900" tIns="121900" rIns="121900" bIns="121900" anchor="t" anchorCtr="0">
              <a:noAutofit/>
            </a:bodyPr>
            <a:lstStyle/>
            <a:p>
              <a:r>
                <a:rPr lang="en" sz="2300" dirty="0"/>
                <a:t>Community feedback</a:t>
              </a:r>
            </a:p>
            <a:p>
              <a:endParaRPr sz="2300" dirty="0"/>
            </a:p>
            <a:p>
              <a:r>
                <a:rPr lang="en" sz="2300" dirty="0"/>
                <a:t>Quarterly review sessions</a:t>
              </a:r>
            </a:p>
            <a:p>
              <a:endParaRPr sz="2300" dirty="0"/>
            </a:p>
            <a:p>
              <a:endParaRPr sz="2300" dirty="0"/>
            </a:p>
            <a:p>
              <a:endParaRPr sz="2300" dirty="0"/>
            </a:p>
            <a:p>
              <a:endParaRPr sz="2300" dirty="0"/>
            </a:p>
            <a:p>
              <a:endParaRPr sz="2300" dirty="0"/>
            </a:p>
            <a:p>
              <a:endParaRPr sz="2300" dirty="0"/>
            </a:p>
          </p:txBody>
        </p:sp>
        <p:sp>
          <p:nvSpPr>
            <p:cNvPr id="403" name="Shape 403"/>
            <p:cNvSpPr txBox="1"/>
            <p:nvPr/>
          </p:nvSpPr>
          <p:spPr>
            <a:xfrm>
              <a:off x="6150256" y="907674"/>
              <a:ext cx="1400999" cy="2622299"/>
            </a:xfrm>
            <a:prstGeom prst="rect">
              <a:avLst/>
            </a:prstGeom>
            <a:noFill/>
            <a:ln>
              <a:noFill/>
            </a:ln>
          </p:spPr>
          <p:txBody>
            <a:bodyPr lIns="121900" tIns="121900" rIns="121900" bIns="121900" anchor="t" anchorCtr="0">
              <a:noAutofit/>
            </a:bodyPr>
            <a:lstStyle/>
            <a:p>
              <a:r>
                <a:rPr lang="en" sz="2300" dirty="0"/>
                <a:t>Pre and Post data </a:t>
              </a:r>
              <a:br>
                <a:rPr lang="en" sz="2300" dirty="0"/>
              </a:br>
              <a:endParaRPr lang="en" sz="2300" dirty="0"/>
            </a:p>
            <a:p>
              <a:r>
                <a:rPr lang="en" sz="2300" dirty="0">
                  <a:solidFill>
                    <a:schemeClr val="dk1"/>
                  </a:solidFill>
                </a:rPr>
                <a:t>Project scalable to other rural areas and adapted to urban areas </a:t>
              </a:r>
              <a:br>
                <a:rPr lang="en" sz="2300" dirty="0">
                  <a:solidFill>
                    <a:schemeClr val="dk1"/>
                  </a:solidFill>
                </a:rPr>
              </a:br>
              <a:endParaRPr lang="en" sz="2300" dirty="0">
                <a:solidFill>
                  <a:schemeClr val="dk1"/>
                </a:solidFill>
              </a:endParaRPr>
            </a:p>
            <a:p>
              <a:endParaRPr sz="2300" dirty="0"/>
            </a:p>
          </p:txBody>
        </p:sp>
      </p:grpSp>
      <p:sp>
        <p:nvSpPr>
          <p:cNvPr id="404" name="Shape 404"/>
          <p:cNvSpPr/>
          <p:nvPr/>
        </p:nvSpPr>
        <p:spPr>
          <a:xfrm>
            <a:off x="446767" y="0"/>
            <a:ext cx="7993200" cy="869600"/>
          </a:xfrm>
          <a:prstGeom prst="rect">
            <a:avLst/>
          </a:prstGeom>
          <a:noFill/>
          <a:ln>
            <a:noFill/>
          </a:ln>
        </p:spPr>
        <p:txBody>
          <a:bodyPr lIns="43667" tIns="43667" rIns="43667" bIns="43667" anchor="ctr" anchorCtr="0">
            <a:noAutofit/>
          </a:bodyPr>
          <a:lstStyle/>
          <a:p>
            <a:pPr algn="ctr">
              <a:buSzPct val="25000"/>
            </a:pPr>
            <a:r>
              <a:rPr lang="en" sz="2267">
                <a:latin typeface="Arial"/>
                <a:ea typeface="Arial"/>
                <a:cs typeface="Arial"/>
                <a:sym typeface="Arial"/>
              </a:rPr>
              <a:t> </a:t>
            </a:r>
          </a:p>
          <a:p>
            <a:pPr algn="ctr">
              <a:buSzPct val="25000"/>
            </a:pPr>
            <a:r>
              <a:rPr lang="en" sz="2533" b="1">
                <a:latin typeface="Arial"/>
                <a:ea typeface="Arial"/>
                <a:cs typeface="Arial"/>
                <a:sym typeface="Arial"/>
              </a:rPr>
              <a:t>Priority </a:t>
            </a:r>
            <a:r>
              <a:rPr lang="en" sz="2533" b="1"/>
              <a:t>4</a:t>
            </a:r>
            <a:r>
              <a:rPr lang="en" sz="2533" b="1">
                <a:latin typeface="Arial"/>
                <a:ea typeface="Arial"/>
                <a:cs typeface="Arial"/>
                <a:sym typeface="Arial"/>
              </a:rPr>
              <a:t>: </a:t>
            </a:r>
            <a:r>
              <a:rPr lang="en" sz="2533" b="1">
                <a:solidFill>
                  <a:schemeClr val="dk1"/>
                </a:solidFill>
              </a:rPr>
              <a:t>Monitoring, Evaluation, and Scaling Up</a:t>
            </a:r>
          </a:p>
          <a:p>
            <a:pPr algn="ctr"/>
            <a:endParaRPr sz="2533" b="1">
              <a:solidFill>
                <a:schemeClr val="dk1"/>
              </a:solidFill>
            </a:endParaRPr>
          </a:p>
          <a:p>
            <a:pPr algn="ctr"/>
            <a:endParaRPr sz="2533" b="1"/>
          </a:p>
        </p:txBody>
      </p:sp>
      <p:grpSp>
        <p:nvGrpSpPr>
          <p:cNvPr id="405" name="Shape 405"/>
          <p:cNvGrpSpPr/>
          <p:nvPr/>
        </p:nvGrpSpPr>
        <p:grpSpPr>
          <a:xfrm>
            <a:off x="9902634" y="1111069"/>
            <a:ext cx="2015433" cy="4252944"/>
            <a:chOff x="7350775" y="452318"/>
            <a:chExt cx="1511575" cy="3430531"/>
          </a:xfrm>
        </p:grpSpPr>
        <p:pic>
          <p:nvPicPr>
            <p:cNvPr id="406" name="Shape 406"/>
            <p:cNvPicPr preferRelativeResize="0"/>
            <p:nvPr/>
          </p:nvPicPr>
          <p:blipFill>
            <a:blip r:embed="rId4">
              <a:alphaModFix/>
            </a:blip>
            <a:stretch>
              <a:fillRect/>
            </a:stretch>
          </p:blipFill>
          <p:spPr>
            <a:xfrm>
              <a:off x="7350775" y="456075"/>
              <a:ext cx="1511525" cy="3426774"/>
            </a:xfrm>
            <a:prstGeom prst="rect">
              <a:avLst/>
            </a:prstGeom>
            <a:noFill/>
            <a:ln>
              <a:noFill/>
            </a:ln>
          </p:spPr>
        </p:pic>
        <p:pic>
          <p:nvPicPr>
            <p:cNvPr id="407" name="Shape 407"/>
            <p:cNvPicPr preferRelativeResize="0"/>
            <p:nvPr/>
          </p:nvPicPr>
          <p:blipFill>
            <a:blip r:embed="rId4">
              <a:alphaModFix/>
            </a:blip>
            <a:stretch>
              <a:fillRect/>
            </a:stretch>
          </p:blipFill>
          <p:spPr>
            <a:xfrm>
              <a:off x="7350775" y="857250"/>
              <a:ext cx="1511525" cy="3025600"/>
            </a:xfrm>
            <a:prstGeom prst="rect">
              <a:avLst/>
            </a:prstGeom>
            <a:noFill/>
            <a:ln>
              <a:noFill/>
            </a:ln>
          </p:spPr>
        </p:pic>
        <p:sp>
          <p:nvSpPr>
            <p:cNvPr id="408" name="Shape 408"/>
            <p:cNvSpPr txBox="1"/>
            <p:nvPr/>
          </p:nvSpPr>
          <p:spPr>
            <a:xfrm>
              <a:off x="7362950" y="1021650"/>
              <a:ext cx="1499400" cy="2218200"/>
            </a:xfrm>
            <a:prstGeom prst="rect">
              <a:avLst/>
            </a:prstGeom>
            <a:noFill/>
            <a:ln>
              <a:noFill/>
            </a:ln>
          </p:spPr>
          <p:txBody>
            <a:bodyPr lIns="121900" tIns="121900" rIns="121900" bIns="121900" anchor="t" anchorCtr="0">
              <a:noAutofit/>
            </a:bodyPr>
            <a:lstStyle/>
            <a:p>
              <a:r>
                <a:rPr lang="en" sz="2400"/>
                <a:t>Documented reduced maternal mortality</a:t>
              </a:r>
            </a:p>
          </p:txBody>
        </p:sp>
        <p:sp>
          <p:nvSpPr>
            <p:cNvPr id="409" name="Shape 409"/>
            <p:cNvSpPr txBox="1"/>
            <p:nvPr/>
          </p:nvSpPr>
          <p:spPr>
            <a:xfrm>
              <a:off x="7500430" y="452318"/>
              <a:ext cx="1236600" cy="306300"/>
            </a:xfrm>
            <a:prstGeom prst="rect">
              <a:avLst/>
            </a:prstGeom>
            <a:noFill/>
            <a:ln>
              <a:noFill/>
            </a:ln>
          </p:spPr>
          <p:txBody>
            <a:bodyPr lIns="121900" tIns="121900" rIns="121900" bIns="121900" anchor="t" anchorCtr="0">
              <a:noAutofit/>
            </a:bodyPr>
            <a:lstStyle/>
            <a:p>
              <a:r>
                <a:rPr lang="en" sz="2667" b="1"/>
                <a:t>IMPACT</a:t>
              </a:r>
            </a:p>
          </p:txBody>
        </p:sp>
      </p:grpSp>
    </p:spTree>
    <p:extLst>
      <p:ext uri="{BB962C8B-B14F-4D97-AF65-F5344CB8AC3E}">
        <p14:creationId xmlns:p14="http://schemas.microsoft.com/office/powerpoint/2010/main" val="5959155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Shape 423"/>
          <p:cNvSpPr txBox="1">
            <a:spLocks noGrp="1"/>
          </p:cNvSpPr>
          <p:nvPr>
            <p:ph type="title"/>
          </p:nvPr>
        </p:nvSpPr>
        <p:spPr>
          <a:xfrm>
            <a:off x="415600" y="186967"/>
            <a:ext cx="11360800" cy="763600"/>
          </a:xfrm>
          <a:prstGeom prst="rect">
            <a:avLst/>
          </a:prstGeom>
        </p:spPr>
        <p:txBody>
          <a:bodyPr vert="horz" lIns="121900" tIns="121900" rIns="121900" bIns="121900" rtlCol="0" anchor="t" anchorCtr="0">
            <a:noAutofit/>
          </a:bodyPr>
          <a:lstStyle/>
          <a:p>
            <a:r>
              <a:rPr lang="en"/>
              <a:t>Proposal Summary</a:t>
            </a:r>
          </a:p>
        </p:txBody>
      </p:sp>
      <p:sp>
        <p:nvSpPr>
          <p:cNvPr id="424" name="Shape 424"/>
          <p:cNvSpPr txBox="1">
            <a:spLocks noGrp="1"/>
          </p:cNvSpPr>
          <p:nvPr>
            <p:ph type="body" idx="1"/>
          </p:nvPr>
        </p:nvSpPr>
        <p:spPr>
          <a:xfrm>
            <a:off x="415600" y="1125500"/>
            <a:ext cx="11360800" cy="5462400"/>
          </a:xfrm>
          <a:prstGeom prst="rect">
            <a:avLst/>
          </a:prstGeom>
        </p:spPr>
        <p:txBody>
          <a:bodyPr vert="horz" lIns="121900" tIns="121900" rIns="121900" bIns="121900" rtlCol="0" anchor="t" anchorCtr="0">
            <a:noAutofit/>
          </a:bodyPr>
          <a:lstStyle/>
          <a:p>
            <a:pPr>
              <a:lnSpc>
                <a:spcPct val="100000"/>
              </a:lnSpc>
              <a:buNone/>
            </a:pPr>
            <a:r>
              <a:rPr lang="en" sz="4000"/>
              <a:t>1: Medical Scholarship </a:t>
            </a:r>
          </a:p>
          <a:p>
            <a:pPr indent="609585">
              <a:lnSpc>
                <a:spcPct val="100000"/>
              </a:lnSpc>
              <a:buNone/>
            </a:pPr>
            <a:r>
              <a:rPr lang="en" sz="3200"/>
              <a:t>→</a:t>
            </a:r>
            <a:r>
              <a:rPr lang="en" sz="3200">
                <a:solidFill>
                  <a:srgbClr val="000000"/>
                </a:solidFill>
              </a:rPr>
              <a:t> </a:t>
            </a:r>
            <a:r>
              <a:rPr lang="en" sz="3200">
                <a:solidFill>
                  <a:srgbClr val="000000"/>
                </a:solidFill>
                <a:latin typeface="Calibri"/>
                <a:ea typeface="Calibri"/>
                <a:cs typeface="Calibri"/>
                <a:sym typeface="Calibri"/>
              </a:rPr>
              <a:t>↑ availability of providers, </a:t>
            </a:r>
            <a:r>
              <a:rPr lang="en" sz="3200">
                <a:solidFill>
                  <a:schemeClr val="dk1"/>
                </a:solidFill>
                <a:latin typeface="Calibri"/>
                <a:ea typeface="Calibri"/>
                <a:cs typeface="Calibri"/>
                <a:sym typeface="Calibri"/>
              </a:rPr>
              <a:t>↑ quality of care</a:t>
            </a:r>
          </a:p>
          <a:p>
            <a:pPr indent="609585">
              <a:lnSpc>
                <a:spcPct val="100000"/>
              </a:lnSpc>
              <a:buNone/>
            </a:pPr>
            <a:endParaRPr sz="1333">
              <a:solidFill>
                <a:schemeClr val="dk1"/>
              </a:solidFill>
              <a:latin typeface="Calibri"/>
              <a:ea typeface="Calibri"/>
              <a:cs typeface="Calibri"/>
              <a:sym typeface="Calibri"/>
            </a:endParaRPr>
          </a:p>
          <a:p>
            <a:pPr>
              <a:lnSpc>
                <a:spcPct val="100000"/>
              </a:lnSpc>
              <a:buNone/>
            </a:pPr>
            <a:r>
              <a:rPr lang="en" sz="4000"/>
              <a:t>2: Community Health Worker Initiative </a:t>
            </a:r>
          </a:p>
          <a:p>
            <a:pPr indent="609585">
              <a:lnSpc>
                <a:spcPct val="100000"/>
              </a:lnSpc>
              <a:buNone/>
            </a:pPr>
            <a:r>
              <a:rPr lang="en" sz="3200"/>
              <a:t>→ </a:t>
            </a:r>
            <a:r>
              <a:rPr lang="en" sz="3200">
                <a:solidFill>
                  <a:schemeClr val="dk1"/>
                </a:solidFill>
                <a:latin typeface="Calibri"/>
                <a:ea typeface="Calibri"/>
                <a:cs typeface="Calibri"/>
                <a:sym typeface="Calibri"/>
              </a:rPr>
              <a:t>↑ knowledge,  ↑ use of care, ↑ employment </a:t>
            </a:r>
          </a:p>
          <a:p>
            <a:pPr indent="609585">
              <a:lnSpc>
                <a:spcPct val="100000"/>
              </a:lnSpc>
              <a:buNone/>
            </a:pPr>
            <a:r>
              <a:rPr lang="en" sz="1333"/>
              <a:t> </a:t>
            </a:r>
          </a:p>
          <a:p>
            <a:pPr>
              <a:lnSpc>
                <a:spcPct val="100000"/>
              </a:lnSpc>
              <a:buNone/>
            </a:pPr>
            <a:r>
              <a:rPr lang="en" sz="4000"/>
              <a:t>3: Local “911” + ambulance service </a:t>
            </a:r>
          </a:p>
          <a:p>
            <a:pPr indent="609585">
              <a:lnSpc>
                <a:spcPct val="100000"/>
              </a:lnSpc>
              <a:buNone/>
            </a:pPr>
            <a:r>
              <a:rPr lang="en" sz="3200"/>
              <a:t>→ </a:t>
            </a:r>
            <a:r>
              <a:rPr lang="en" sz="3200">
                <a:solidFill>
                  <a:srgbClr val="000000"/>
                </a:solidFill>
                <a:latin typeface="Calibri"/>
                <a:ea typeface="Calibri"/>
                <a:cs typeface="Calibri"/>
                <a:sym typeface="Calibri"/>
              </a:rPr>
              <a:t>↓ travel time, </a:t>
            </a:r>
            <a:r>
              <a:rPr lang="en" sz="3200">
                <a:solidFill>
                  <a:schemeClr val="dk1"/>
                </a:solidFill>
                <a:latin typeface="Calibri"/>
                <a:ea typeface="Calibri"/>
                <a:cs typeface="Calibri"/>
                <a:sym typeface="Calibri"/>
              </a:rPr>
              <a:t>↑ access to care</a:t>
            </a:r>
            <a:r>
              <a:rPr lang="en" sz="3200">
                <a:solidFill>
                  <a:srgbClr val="000000"/>
                </a:solidFill>
                <a:latin typeface="Calibri"/>
                <a:ea typeface="Calibri"/>
                <a:cs typeface="Calibri"/>
                <a:sym typeface="Calibri"/>
              </a:rPr>
              <a:t> </a:t>
            </a:r>
          </a:p>
          <a:p>
            <a:pPr indent="609585">
              <a:lnSpc>
                <a:spcPct val="100000"/>
              </a:lnSpc>
              <a:buNone/>
            </a:pPr>
            <a:endParaRPr sz="1333">
              <a:solidFill>
                <a:srgbClr val="000000"/>
              </a:solidFill>
              <a:latin typeface="Calibri"/>
              <a:ea typeface="Calibri"/>
              <a:cs typeface="Calibri"/>
              <a:sym typeface="Calibri"/>
            </a:endParaRPr>
          </a:p>
          <a:p>
            <a:pPr>
              <a:lnSpc>
                <a:spcPct val="100000"/>
              </a:lnSpc>
              <a:buNone/>
            </a:pPr>
            <a:r>
              <a:rPr lang="en" sz="4000"/>
              <a:t>4:Entrepreneurial Funding</a:t>
            </a:r>
          </a:p>
          <a:p>
            <a:pPr>
              <a:lnSpc>
                <a:spcPct val="100000"/>
              </a:lnSpc>
              <a:buNone/>
            </a:pPr>
            <a:r>
              <a:rPr lang="en" sz="4000"/>
              <a:t>	</a:t>
            </a:r>
            <a:r>
              <a:rPr lang="en" sz="3200"/>
              <a:t>→ </a:t>
            </a:r>
            <a:r>
              <a:rPr lang="en" sz="3200">
                <a:solidFill>
                  <a:schemeClr val="dk1"/>
                </a:solidFill>
                <a:latin typeface="Calibri"/>
                <a:ea typeface="Calibri"/>
                <a:cs typeface="Calibri"/>
                <a:sym typeface="Calibri"/>
              </a:rPr>
              <a:t>↑ employment, ↑ revenue</a:t>
            </a:r>
          </a:p>
          <a:p>
            <a:pPr>
              <a:buNone/>
            </a:pPr>
            <a:endParaRPr sz="4000"/>
          </a:p>
          <a:p>
            <a:pPr>
              <a:buNone/>
            </a:pPr>
            <a:endParaRPr sz="1867">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9401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300</TotalTime>
  <Words>2479</Words>
  <Application>Microsoft Office PowerPoint</Application>
  <PresentationFormat>Widescreen</PresentationFormat>
  <Paragraphs>329</Paragraphs>
  <Slides>29</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Times New Roman</vt:lpstr>
      <vt:lpstr>Wingdings</vt:lpstr>
      <vt:lpstr>Office Theme</vt:lpstr>
      <vt:lpstr>Reducing Maternal Mortality in Haiti by Improving Access to Surgery</vt:lpstr>
      <vt:lpstr>Aims for Proposal</vt:lpstr>
      <vt:lpstr>The Challenge</vt:lpstr>
      <vt:lpstr>Our Response </vt:lpstr>
      <vt:lpstr>PowerPoint Presentation</vt:lpstr>
      <vt:lpstr>PowerPoint Presentation</vt:lpstr>
      <vt:lpstr>Motorcycle Ambulance</vt:lpstr>
      <vt:lpstr>PowerPoint Presentation</vt:lpstr>
      <vt:lpstr>PowerPoint Presentation</vt:lpstr>
      <vt:lpstr>Budget &amp; Timeline</vt:lpstr>
      <vt:lpstr>PowerPoint Presentation</vt:lpstr>
      <vt:lpstr>Thank You &amp; Questions</vt:lpstr>
      <vt:lpstr>Reference List</vt:lpstr>
      <vt:lpstr>Reference List </vt:lpstr>
      <vt:lpstr>PowerPoint Presentation</vt:lpstr>
      <vt:lpstr>Appendix A: Overall budget</vt:lpstr>
      <vt:lpstr>Overall Budget </vt:lpstr>
      <vt:lpstr>Budget -specifics</vt:lpstr>
      <vt:lpstr>Budget -specifics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Proposal 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NEED A TITLE</dc:title>
  <dc:creator>Adoma Manful</dc:creator>
  <cp:lastModifiedBy>Adoma Manful</cp:lastModifiedBy>
  <cp:revision>28</cp:revision>
  <dcterms:created xsi:type="dcterms:W3CDTF">2017-02-10T16:36:35Z</dcterms:created>
  <dcterms:modified xsi:type="dcterms:W3CDTF">2017-02-10T22:50:00Z</dcterms:modified>
</cp:coreProperties>
</file>