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4"/>
  </p:notesMasterIdLst>
  <p:sldIdLst>
    <p:sldId id="256" r:id="rId2"/>
    <p:sldId id="258" r:id="rId3"/>
    <p:sldId id="260" r:id="rId4"/>
    <p:sldId id="257" r:id="rId5"/>
    <p:sldId id="266" r:id="rId6"/>
    <p:sldId id="267" r:id="rId7"/>
    <p:sldId id="259" r:id="rId8"/>
    <p:sldId id="264" r:id="rId9"/>
    <p:sldId id="261" r:id="rId10"/>
    <p:sldId id="262" r:id="rId11"/>
    <p:sldId id="265"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han Nakra" initials="RN" lastIdx="5" clrIdx="0">
    <p:extLst>
      <p:ext uri="{19B8F6BF-5375-455C-9EA6-DF929625EA0E}">
        <p15:presenceInfo xmlns:p15="http://schemas.microsoft.com/office/powerpoint/2012/main" userId="Rohan Nak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0" autoAdjust="0"/>
    <p:restoredTop sz="79893" autoAdjust="0"/>
  </p:normalViewPr>
  <p:slideViewPr>
    <p:cSldViewPr snapToGrid="0">
      <p:cViewPr varScale="1">
        <p:scale>
          <a:sx n="75" d="100"/>
          <a:sy n="75" d="100"/>
        </p:scale>
        <p:origin x="1504" y="176"/>
      </p:cViewPr>
      <p:guideLst/>
    </p:cSldViewPr>
  </p:slideViewPr>
  <p:outlineViewPr>
    <p:cViewPr>
      <p:scale>
        <a:sx n="33" d="100"/>
        <a:sy n="33" d="100"/>
      </p:scale>
      <p:origin x="0" y="-3568"/>
    </p:cViewPr>
  </p:outlineViewPr>
  <p:notesTextViewPr>
    <p:cViewPr>
      <p:scale>
        <a:sx n="105" d="100"/>
        <a:sy n="10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1C0311-3092-2844-95B8-61F5029598AF}"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04FF55-6B0F-4045-B04D-01EC21CEA5FA}" type="slidenum">
              <a:rPr lang="en-US" smtClean="0"/>
              <a:t>‹#›</a:t>
            </a:fld>
            <a:endParaRPr lang="en-US"/>
          </a:p>
        </p:txBody>
      </p:sp>
    </p:spTree>
    <p:extLst>
      <p:ext uri="{BB962C8B-B14F-4D97-AF65-F5344CB8AC3E}">
        <p14:creationId xmlns:p14="http://schemas.microsoft.com/office/powerpoint/2010/main" val="284563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module is to gain a basic understanding of probability and uncertainty. There will be explanations of how probability can be used in risk analysis, along with a demonstration of how risk can be incorporated when making decisions in everyday life. Finally, there will be a discussion of how considering risk when performing analyses can lead to better decision-making.</a:t>
            </a:r>
          </a:p>
        </p:txBody>
      </p:sp>
      <p:sp>
        <p:nvSpPr>
          <p:cNvPr id="4" name="Slide Number Placeholder 3"/>
          <p:cNvSpPr>
            <a:spLocks noGrp="1"/>
          </p:cNvSpPr>
          <p:nvPr>
            <p:ph type="sldNum" sz="quarter" idx="5"/>
          </p:nvPr>
        </p:nvSpPr>
        <p:spPr/>
        <p:txBody>
          <a:bodyPr/>
          <a:lstStyle/>
          <a:p>
            <a:fld id="{2404FF55-6B0F-4045-B04D-01EC21CEA5FA}" type="slidenum">
              <a:rPr lang="en-US" smtClean="0"/>
              <a:t>1</a:t>
            </a:fld>
            <a:endParaRPr lang="en-US"/>
          </a:p>
        </p:txBody>
      </p:sp>
    </p:spTree>
    <p:extLst>
      <p:ext uri="{BB962C8B-B14F-4D97-AF65-F5344CB8AC3E}">
        <p14:creationId xmlns:p14="http://schemas.microsoft.com/office/powerpoint/2010/main" val="3514738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by defining “probability” the way we use it in our everyday lives. The definitions presented on the slide describe how the term is used in conversational contexts and settings. </a:t>
            </a:r>
          </a:p>
          <a:p>
            <a:endParaRPr lang="en-US" dirty="0"/>
          </a:p>
          <a:p>
            <a:r>
              <a:rPr lang="en-US" dirty="0"/>
              <a:t>By comparing these two basic definitions, we can start understanding some key ideas behind probability: chance and likelihood of something occurring.</a:t>
            </a:r>
          </a:p>
          <a:p>
            <a:endParaRPr lang="en-US" dirty="0"/>
          </a:p>
          <a:p>
            <a:r>
              <a:rPr lang="en-US" dirty="0"/>
              <a:t>If the concept of probability seems confusing, it may be easier to understand it by using the term “chance” instead. But in this lecture, we will continue to use “probability” to try to get you familiar with the concept.</a:t>
            </a:r>
          </a:p>
        </p:txBody>
      </p:sp>
      <p:sp>
        <p:nvSpPr>
          <p:cNvPr id="4" name="Slide Number Placeholder 3"/>
          <p:cNvSpPr>
            <a:spLocks noGrp="1"/>
          </p:cNvSpPr>
          <p:nvPr>
            <p:ph type="sldNum" sz="quarter" idx="5"/>
          </p:nvPr>
        </p:nvSpPr>
        <p:spPr/>
        <p:txBody>
          <a:bodyPr/>
          <a:lstStyle/>
          <a:p>
            <a:fld id="{2404FF55-6B0F-4045-B04D-01EC21CEA5FA}" type="slidenum">
              <a:rPr lang="en-US" smtClean="0"/>
              <a:t>2</a:t>
            </a:fld>
            <a:endParaRPr lang="en-US"/>
          </a:p>
        </p:txBody>
      </p:sp>
    </p:spTree>
    <p:extLst>
      <p:ext uri="{BB962C8B-B14F-4D97-AF65-F5344CB8AC3E}">
        <p14:creationId xmlns:p14="http://schemas.microsoft.com/office/powerpoint/2010/main" val="4125248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related concept is uncertainty. The definitions presented on the slide describe how the term is used in conversational contexts and settings. </a:t>
            </a:r>
          </a:p>
          <a:p>
            <a:endParaRPr lang="en-US" dirty="0"/>
          </a:p>
          <a:p>
            <a:r>
              <a:rPr lang="en-US" dirty="0"/>
              <a:t>Although the two definitions appear different at first glance, they all present important, somewhat similar ideas: doubt and unpredictability.</a:t>
            </a:r>
          </a:p>
          <a:p>
            <a:endParaRPr lang="en-US" dirty="0"/>
          </a:p>
          <a:p>
            <a:r>
              <a:rPr lang="en-US" dirty="0"/>
              <a:t>Why is uncertainty important? When collecting data from an experiment, there are certain limitations in the methods, calculations, and models used. These cast doubt on the results, which are reflected by uncertainties. It is important to acknowledge these uncertainties so that we can consider how much they affected our results, and then we can determine whether the results are valid at all. </a:t>
            </a:r>
          </a:p>
        </p:txBody>
      </p:sp>
      <p:sp>
        <p:nvSpPr>
          <p:cNvPr id="4" name="Slide Number Placeholder 3"/>
          <p:cNvSpPr>
            <a:spLocks noGrp="1"/>
          </p:cNvSpPr>
          <p:nvPr>
            <p:ph type="sldNum" sz="quarter" idx="5"/>
          </p:nvPr>
        </p:nvSpPr>
        <p:spPr/>
        <p:txBody>
          <a:bodyPr/>
          <a:lstStyle/>
          <a:p>
            <a:fld id="{2404FF55-6B0F-4045-B04D-01EC21CEA5FA}" type="slidenum">
              <a:rPr lang="en-US" smtClean="0"/>
              <a:t>3</a:t>
            </a:fld>
            <a:endParaRPr lang="en-US"/>
          </a:p>
        </p:txBody>
      </p:sp>
    </p:spTree>
    <p:extLst>
      <p:ext uri="{BB962C8B-B14F-4D97-AF65-F5344CB8AC3E}">
        <p14:creationId xmlns:p14="http://schemas.microsoft.com/office/powerpoint/2010/main" val="778030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risk related to probability? Risk is the probability of a hazard occurring. </a:t>
            </a:r>
          </a:p>
          <a:p>
            <a:endParaRPr lang="en-US" dirty="0"/>
          </a:p>
          <a:p>
            <a:r>
              <a:rPr lang="en-US" dirty="0"/>
              <a:t>We generally use reliable data – such as records, statistics, and surveys – to estimate risk. Despite this, we can never be truly confident in the level of risk that we have assessed. Why is that? This is because of the uncertainty of hazards.</a:t>
            </a:r>
          </a:p>
          <a:p>
            <a:endParaRPr lang="en-US" dirty="0"/>
          </a:p>
          <a:p>
            <a:r>
              <a:rPr lang="en-US" dirty="0"/>
              <a:t>Hazards, like most natural events, are unpredictable. For example, the local news may tell you that it will rain today, but there are times when rainfall doesn’t occur even if they say so. The same could go for hurricanes or floods. In many cases in the past, hurricanes that were supposed to hit US coastal regions suddenly turned away. Since hazards are not guaranteed, risk cannot always be exactly determined. This reflects the concept of uncertainty. </a:t>
            </a:r>
          </a:p>
        </p:txBody>
      </p:sp>
      <p:sp>
        <p:nvSpPr>
          <p:cNvPr id="4" name="Slide Number Placeholder 3"/>
          <p:cNvSpPr>
            <a:spLocks noGrp="1"/>
          </p:cNvSpPr>
          <p:nvPr>
            <p:ph type="sldNum" sz="quarter" idx="5"/>
          </p:nvPr>
        </p:nvSpPr>
        <p:spPr/>
        <p:txBody>
          <a:bodyPr/>
          <a:lstStyle/>
          <a:p>
            <a:fld id="{2404FF55-6B0F-4045-B04D-01EC21CEA5FA}" type="slidenum">
              <a:rPr lang="en-US" smtClean="0"/>
              <a:t>4</a:t>
            </a:fld>
            <a:endParaRPr lang="en-US"/>
          </a:p>
        </p:txBody>
      </p:sp>
    </p:spTree>
    <p:extLst>
      <p:ext uri="{BB962C8B-B14F-4D97-AF65-F5344CB8AC3E}">
        <p14:creationId xmlns:p14="http://schemas.microsoft.com/office/powerpoint/2010/main" val="2506739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Probability can also clarify commonly used terminology that is often misunderstood. This is best explained by floods. </a:t>
            </a:r>
          </a:p>
          <a:p>
            <a:endParaRPr lang="en-US" dirty="0"/>
          </a:p>
          <a:p>
            <a:r>
              <a:rPr lang="en-US" dirty="0"/>
              <a:t>The likelihood of a flood is usually expressed as an “x-year flood”, where x is a number, for example here, 100. This is often misunderstood by the general public because people believe that this flood will only occur once in 100 years. However, that is incorrect, and such thinking can lead to people underestimating their level of exposure, vulnerability, and risk.</a:t>
            </a:r>
          </a:p>
          <a:p>
            <a:endParaRPr lang="en-US" dirty="0"/>
          </a:p>
          <a:p>
            <a:r>
              <a:rPr lang="en-US" dirty="0"/>
              <a:t>The reality is that an x-year flood means that there is a (1/x) probability that the flood occurs in any given year. Thus, for a 100-year flood, there is a 1/100, or 1%, probability that the flood will occur in any given year. This means that the flood could potentially occur in back-to-back years (it is unlikely, but still possible), or perhaps at a gap of 10, 11, 24, or any number of years (remembers, hazards are not guaranteed and often unpredictable). When a 100-year flood occurs, some believe that another cannot occur again soon after, which can lead to greater vulnerability and unpreparedness. This is extremely dangerous.</a:t>
            </a:r>
          </a:p>
        </p:txBody>
      </p:sp>
      <p:sp>
        <p:nvSpPr>
          <p:cNvPr id="4" name="Slide Number Placeholder 3"/>
          <p:cNvSpPr>
            <a:spLocks noGrp="1"/>
          </p:cNvSpPr>
          <p:nvPr>
            <p:ph type="sldNum" sz="quarter" idx="5"/>
          </p:nvPr>
        </p:nvSpPr>
        <p:spPr/>
        <p:txBody>
          <a:bodyPr/>
          <a:lstStyle/>
          <a:p>
            <a:fld id="{2404FF55-6B0F-4045-B04D-01EC21CEA5FA}" type="slidenum">
              <a:rPr lang="en-US" smtClean="0"/>
              <a:t>5</a:t>
            </a:fld>
            <a:endParaRPr lang="en-US"/>
          </a:p>
        </p:txBody>
      </p:sp>
    </p:spTree>
    <p:extLst>
      <p:ext uri="{BB962C8B-B14F-4D97-AF65-F5344CB8AC3E}">
        <p14:creationId xmlns:p14="http://schemas.microsoft.com/office/powerpoint/2010/main" val="2425377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Flood Insurance Rate Maps (FIRM) show how likely certain regions are to be hit by floods. These are extensively used to analyze those regions and determine how exposed and vulnerable they are, which reveal how severe the impacts could possibly be. This information is then used to construct mitigation plans and insurance plans.</a:t>
            </a:r>
          </a:p>
        </p:txBody>
      </p:sp>
      <p:sp>
        <p:nvSpPr>
          <p:cNvPr id="4" name="Slide Number Placeholder 3"/>
          <p:cNvSpPr>
            <a:spLocks noGrp="1"/>
          </p:cNvSpPr>
          <p:nvPr>
            <p:ph type="sldNum" sz="quarter" idx="5"/>
          </p:nvPr>
        </p:nvSpPr>
        <p:spPr/>
        <p:txBody>
          <a:bodyPr/>
          <a:lstStyle/>
          <a:p>
            <a:fld id="{2404FF55-6B0F-4045-B04D-01EC21CEA5FA}" type="slidenum">
              <a:rPr lang="en-US" smtClean="0"/>
              <a:t>6</a:t>
            </a:fld>
            <a:endParaRPr lang="en-US"/>
          </a:p>
        </p:txBody>
      </p:sp>
    </p:spTree>
    <p:extLst>
      <p:ext uri="{BB962C8B-B14F-4D97-AF65-F5344CB8AC3E}">
        <p14:creationId xmlns:p14="http://schemas.microsoft.com/office/powerpoint/2010/main" val="2806604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Probabilistic risk analysis, or assessment, is a generalized term that describes a way of evaluating risk by considering and analyzing the probability and uncertainty of events. This is a useful tool that is used often in academic settings. In this lecture, we will learn about how this analysis works on a basic conceptual level and how it can be used (often implicitly) in people’s daily lives.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Many factors should be considered when considering probability. For example, not only do we want to consider the probability of a hazard occurring, but we should also consider the different populations that will be affected by the hazard. Each population segment may have different chances of being affected because each may be in a slightly different region and/or have varying levels of vulnerability.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form of analysis can help us consider factors that are most likely to throw us off; in other words, we can determine what is most likely to increase our uncertainty of the hazard occurring and its impacts.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404FF55-6B0F-4045-B04D-01EC21CEA5FA}" type="slidenum">
              <a:rPr lang="en-US" smtClean="0"/>
              <a:t>7</a:t>
            </a:fld>
            <a:endParaRPr lang="en-US"/>
          </a:p>
        </p:txBody>
      </p:sp>
    </p:spTree>
    <p:extLst>
      <p:ext uri="{BB962C8B-B14F-4D97-AF65-F5344CB8AC3E}">
        <p14:creationId xmlns:p14="http://schemas.microsoft.com/office/powerpoint/2010/main" val="781643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simply perform a risk-based analysis?</a:t>
            </a:r>
          </a:p>
          <a:p>
            <a:endParaRPr lang="en-US" dirty="0"/>
          </a:p>
          <a:p>
            <a:r>
              <a:rPr lang="en-US" dirty="0"/>
              <a:t>The left column of the table walks us through the basic steps that can be used to evaluate risk. Start by identifying situations that pose a risk, and even consider some combinations of risky scenarios occurring at the same time. Some examples are shown on the right side of the table – can you explain why each of those scenarios is risky? If so, then you can successfully do step 2, which is understanding the mechanism. If you can explain what potential gains and losses are in each scenario, then you understand the risk that is present, and you can begin evaluating the best next step.</a:t>
            </a:r>
          </a:p>
          <a:p>
            <a:endParaRPr lang="en-US" dirty="0"/>
          </a:p>
          <a:p>
            <a:r>
              <a:rPr lang="en-US" dirty="0"/>
              <a:t>The third step is where probability comes in: estimating frequency or likelihood. This does not need to be exact, maybe instead of an actual percentage, you can simply say “low chance” or “high chance” or something in between. The purpose of this is to get you thinking about what may happen, not necessarily the exact odds. Uncertainty is reflected here when we consider multiple possible scenarios and we are not confident about which scenario will occur.</a:t>
            </a:r>
          </a:p>
          <a:p>
            <a:endParaRPr lang="en-US" dirty="0"/>
          </a:p>
          <a:p>
            <a:r>
              <a:rPr lang="en-US" dirty="0"/>
              <a:t>Finally, determine the consequences. If the decision works out in your favor, what are the impacts? If not, what happens then? Are the possible benefits worth it? Or are the possible drawbacks simply too much? There are also uncertainties here because the impacts are not definite. </a:t>
            </a:r>
          </a:p>
          <a:p>
            <a:endParaRPr lang="en-US" dirty="0"/>
          </a:p>
          <a:p>
            <a:r>
              <a:rPr lang="en-US" dirty="0"/>
              <a:t>Let’s walk through the example:</a:t>
            </a:r>
          </a:p>
          <a:p>
            <a:pPr marL="228600" indent="-228600">
              <a:buAutoNum type="arabicParenR"/>
            </a:pPr>
            <a:r>
              <a:rPr lang="en-US" dirty="0"/>
              <a:t>Identify a risky scenario: crossing the street without a designated pedestrian crossing (no stop sign or traffic lights around). </a:t>
            </a:r>
          </a:p>
          <a:p>
            <a:pPr marL="228600" indent="-228600">
              <a:buAutoNum type="arabicParenR"/>
            </a:pPr>
            <a:r>
              <a:rPr lang="en-US" dirty="0"/>
              <a:t>Why is this a risky scenario? Well, if I am walking on the road, there is a chance that I can be hit by a car or motorcycle or any other type of vehicle. The reason why this is risky is that I might be seriously injured or hurt, maybe worse. However, what I gain from doing this is that by crossing the street, I can now continue walking towards wherever I need to go. Alternatively, I can try to find a pedestrian crossing nearby.</a:t>
            </a:r>
          </a:p>
          <a:p>
            <a:pPr marL="228600" indent="-228600">
              <a:buAutoNum type="arabicParenR"/>
            </a:pPr>
            <a:r>
              <a:rPr lang="en-US" dirty="0"/>
              <a:t>How likely is it that I will get hit by something? Well, if I look both ways, and see that there is heavy and fast-moving traffic, then I have a high chance of getting hit. But, if I see that there are little to no cars, I have a lower chance of getting hit. In either case, if there are no pedestrian crossings options around me, then the safest bet is to wait for the moment when I can see no cars nearby and cross the street at that point of time – in this case, I will have to wait, which is annoying, but it is unlikely that I will be hit because I do not see anything coming towards me in either direction. If there is a pedestrian crossing around me, I can walk there, wait until all the cars have stopped, and then pass safely, which means there is a low chance of getting hit. Given all these scenarios, we are unsure about which will occur.</a:t>
            </a:r>
          </a:p>
          <a:p>
            <a:pPr marL="228600" indent="-228600">
              <a:buAutoNum type="arabicParenR"/>
            </a:pPr>
            <a:r>
              <a:rPr lang="en-US" dirty="0"/>
              <a:t>If I do get hit, what happens? There is a chance that I get badly hurt, potentially go to the hospital, and I may end up in recovery for a couple of months if I break a few bones. However, there is a doubt here. There can be a case where I may not be hurt very badly even if I get hit, but there is no way to predict the level of impact with complete confidence. What happens if I don’t get hit? Then I can continue walking to wherever I am going. Now, is it worth it for me to walk through the street if there are a lot of cars? Probably not, because I have a high chance of getting hit, and the impacts are quite severe. But, if there are little to no cars or a pedestrian crossing nearby, then I have a low chance of getting hit, so it may work in my favor.</a:t>
            </a:r>
          </a:p>
          <a:p>
            <a:pPr marL="228600" indent="-228600">
              <a:buAutoNum type="arabicParenR"/>
            </a:pPr>
            <a:endParaRPr lang="en-US" dirty="0"/>
          </a:p>
          <a:p>
            <a:pPr marL="0" indent="0">
              <a:buNone/>
            </a:pPr>
            <a:r>
              <a:rPr lang="en-US" dirty="0"/>
              <a:t>Notice that there was no real outcome. However, I did think deeply about a possible decision and its effects. This will ultimately help me decide if I want to cross the street now, wait and cross it later, or find a pedestrian crossing nearby.</a:t>
            </a:r>
          </a:p>
        </p:txBody>
      </p:sp>
      <p:sp>
        <p:nvSpPr>
          <p:cNvPr id="4" name="Slide Number Placeholder 3"/>
          <p:cNvSpPr>
            <a:spLocks noGrp="1"/>
          </p:cNvSpPr>
          <p:nvPr>
            <p:ph type="sldNum" sz="quarter" idx="5"/>
          </p:nvPr>
        </p:nvSpPr>
        <p:spPr/>
        <p:txBody>
          <a:bodyPr/>
          <a:lstStyle/>
          <a:p>
            <a:fld id="{2404FF55-6B0F-4045-B04D-01EC21CEA5FA}" type="slidenum">
              <a:rPr lang="en-US" smtClean="0"/>
              <a:t>8</a:t>
            </a:fld>
            <a:endParaRPr lang="en-US"/>
          </a:p>
        </p:txBody>
      </p:sp>
    </p:spTree>
    <p:extLst>
      <p:ext uri="{BB962C8B-B14F-4D97-AF65-F5344CB8AC3E}">
        <p14:creationId xmlns:p14="http://schemas.microsoft.com/office/powerpoint/2010/main" val="1026987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shown in the previous example, investigating scenarios and probabilities allows for deeper thinking. Additionally, we can determine what are the good and bad outcomes of each scenario, consider the uncertainties involved, and decide which outcomes are worth it and which are not. The same principles apply when we are looking at data from the results of an experiment. </a:t>
            </a:r>
          </a:p>
        </p:txBody>
      </p:sp>
      <p:sp>
        <p:nvSpPr>
          <p:cNvPr id="4" name="Slide Number Placeholder 3"/>
          <p:cNvSpPr>
            <a:spLocks noGrp="1"/>
          </p:cNvSpPr>
          <p:nvPr>
            <p:ph type="sldNum" sz="quarter" idx="5"/>
          </p:nvPr>
        </p:nvSpPr>
        <p:spPr/>
        <p:txBody>
          <a:bodyPr/>
          <a:lstStyle/>
          <a:p>
            <a:fld id="{2404FF55-6B0F-4045-B04D-01EC21CEA5FA}" type="slidenum">
              <a:rPr lang="en-US" smtClean="0"/>
              <a:t>9</a:t>
            </a:fld>
            <a:endParaRPr lang="en-US"/>
          </a:p>
        </p:txBody>
      </p:sp>
    </p:spTree>
    <p:extLst>
      <p:ext uri="{BB962C8B-B14F-4D97-AF65-F5344CB8AC3E}">
        <p14:creationId xmlns:p14="http://schemas.microsoft.com/office/powerpoint/2010/main" val="1017792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we use this methodology?</a:t>
            </a:r>
          </a:p>
          <a:p>
            <a:endParaRPr lang="en-US" dirty="0"/>
          </a:p>
          <a:p>
            <a:r>
              <a:rPr lang="en-US" dirty="0"/>
              <a:t>It is extremely helpful to identify all risky scenarios. Analyzing them and their likelihoods can then help us prioritize the ones that are most likely to affect us. Then, we can begin working on ways to reduce the severity of those impacts.</a:t>
            </a:r>
          </a:p>
          <a:p>
            <a:endParaRPr lang="en-US" dirty="0"/>
          </a:p>
          <a:p>
            <a:r>
              <a:rPr lang="en-US" dirty="0"/>
              <a:t>PRA also helps us consider uncertainties about each scenario. This helps us consider a greater scope of variables and consider various impacts.</a:t>
            </a:r>
          </a:p>
          <a:p>
            <a:endParaRPr lang="en-US" dirty="0"/>
          </a:p>
          <a:p>
            <a:r>
              <a:rPr lang="en-US" dirty="0"/>
              <a:t>The goal is to improve decision-making. By considering uncertain variables and prioritizing risky scenarios, we can prepare for worst-case scenarios. The result is better risk management and a safer population.  </a:t>
            </a:r>
          </a:p>
        </p:txBody>
      </p:sp>
      <p:sp>
        <p:nvSpPr>
          <p:cNvPr id="4" name="Slide Number Placeholder 3"/>
          <p:cNvSpPr>
            <a:spLocks noGrp="1"/>
          </p:cNvSpPr>
          <p:nvPr>
            <p:ph type="sldNum" sz="quarter" idx="5"/>
          </p:nvPr>
        </p:nvSpPr>
        <p:spPr/>
        <p:txBody>
          <a:bodyPr/>
          <a:lstStyle/>
          <a:p>
            <a:fld id="{2404FF55-6B0F-4045-B04D-01EC21CEA5FA}" type="slidenum">
              <a:rPr lang="en-US" smtClean="0"/>
              <a:t>10</a:t>
            </a:fld>
            <a:endParaRPr lang="en-US"/>
          </a:p>
        </p:txBody>
      </p:sp>
    </p:spTree>
    <p:extLst>
      <p:ext uri="{BB962C8B-B14F-4D97-AF65-F5344CB8AC3E}">
        <p14:creationId xmlns:p14="http://schemas.microsoft.com/office/powerpoint/2010/main" val="137915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exactly does PRA affect decisions?</a:t>
            </a:r>
          </a:p>
          <a:p>
            <a:endParaRPr lang="en-US" dirty="0"/>
          </a:p>
          <a:p>
            <a:r>
              <a:rPr lang="en-US" dirty="0"/>
              <a:t>Think about the goals of PRA. Using our evaluation, we can determine where to focus our improvements. This would be in the areas with most weaknesses. Additionally, if there are various scenarios, we can create and compare various strategies by evaluating how effective and likely each one is. PRA methodology is also very detail-oriented, which can reveal possible failures that were previously overlooked.</a:t>
            </a:r>
          </a:p>
        </p:txBody>
      </p:sp>
      <p:sp>
        <p:nvSpPr>
          <p:cNvPr id="4" name="Slide Number Placeholder 3"/>
          <p:cNvSpPr>
            <a:spLocks noGrp="1"/>
          </p:cNvSpPr>
          <p:nvPr>
            <p:ph type="sldNum" sz="quarter" idx="5"/>
          </p:nvPr>
        </p:nvSpPr>
        <p:spPr/>
        <p:txBody>
          <a:bodyPr/>
          <a:lstStyle/>
          <a:p>
            <a:fld id="{2404FF55-6B0F-4045-B04D-01EC21CEA5FA}" type="slidenum">
              <a:rPr lang="en-US" smtClean="0"/>
              <a:t>11</a:t>
            </a:fld>
            <a:endParaRPr lang="en-US"/>
          </a:p>
        </p:txBody>
      </p:sp>
    </p:spTree>
    <p:extLst>
      <p:ext uri="{BB962C8B-B14F-4D97-AF65-F5344CB8AC3E}">
        <p14:creationId xmlns:p14="http://schemas.microsoft.com/office/powerpoint/2010/main" val="3545076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CAPRA is a computer application that uses PRA methodology to assess and map risk levels. It is very complex, so we won’t go too much into it. Just know that it can be used to map various hazards and analyze the intensity of those hazards using previously gathered data from historical events.</a:t>
            </a:r>
          </a:p>
        </p:txBody>
      </p:sp>
      <p:sp>
        <p:nvSpPr>
          <p:cNvPr id="4" name="Slide Number Placeholder 3"/>
          <p:cNvSpPr>
            <a:spLocks noGrp="1"/>
          </p:cNvSpPr>
          <p:nvPr>
            <p:ph type="sldNum" sz="quarter" idx="5"/>
          </p:nvPr>
        </p:nvSpPr>
        <p:spPr/>
        <p:txBody>
          <a:bodyPr/>
          <a:lstStyle/>
          <a:p>
            <a:fld id="{2404FF55-6B0F-4045-B04D-01EC21CEA5FA}" type="slidenum">
              <a:rPr lang="en-US" smtClean="0"/>
              <a:t>12</a:t>
            </a:fld>
            <a:endParaRPr lang="en-US"/>
          </a:p>
        </p:txBody>
      </p:sp>
    </p:spTree>
    <p:extLst>
      <p:ext uri="{BB962C8B-B14F-4D97-AF65-F5344CB8AC3E}">
        <p14:creationId xmlns:p14="http://schemas.microsoft.com/office/powerpoint/2010/main" val="1627254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BE5C4240-0D32-44E9-A416-AB852FA15C6E}" type="slidenum">
              <a:rPr lang="en-US" smtClean="0"/>
              <a:t>‹#›</a:t>
            </a:fld>
            <a:endParaRPr lang="en-US"/>
          </a:p>
        </p:txBody>
      </p:sp>
    </p:spTree>
    <p:extLst>
      <p:ext uri="{BB962C8B-B14F-4D97-AF65-F5344CB8AC3E}">
        <p14:creationId xmlns:p14="http://schemas.microsoft.com/office/powerpoint/2010/main" val="1009983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1913156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144057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E4C1B1-EBFF-4454-8227-A2F57CE818A3}"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4059789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E4C1B1-EBFF-4454-8227-A2F57CE818A3}"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213988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E4C1B1-EBFF-4454-8227-A2F57CE818A3}"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75459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4C1B1-EBFF-4454-8227-A2F57CE818A3}"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659012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E4C1B1-EBFF-4454-8227-A2F57CE818A3}"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3654655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E4C1B1-EBFF-4454-8227-A2F57CE818A3}"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1924501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E4C1B1-EBFF-4454-8227-A2F57CE818A3}"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4157684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2408356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1354917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1530489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EE4C1B1-EBFF-4454-8227-A2F57CE818A3}"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3742220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EE4C1B1-EBFF-4454-8227-A2F57CE818A3}"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3295500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2747705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E4C1B1-EBFF-4454-8227-A2F57CE818A3}"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E5C4240-0D32-44E9-A416-AB852FA15C6E}" type="slidenum">
              <a:rPr lang="en-US" smtClean="0"/>
              <a:t>‹#›</a:t>
            </a:fld>
            <a:endParaRPr lang="en-US"/>
          </a:p>
        </p:txBody>
      </p:sp>
    </p:spTree>
    <p:extLst>
      <p:ext uri="{BB962C8B-B14F-4D97-AF65-F5344CB8AC3E}">
        <p14:creationId xmlns:p14="http://schemas.microsoft.com/office/powerpoint/2010/main" val="3234139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6EE4C1B1-EBFF-4454-8227-A2F57CE818A3}" type="datetimeFigureOut">
              <a:rPr lang="en-US" smtClean="0"/>
              <a:t>5/22/20</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BE5C4240-0D32-44E9-A416-AB852FA15C6E}" type="slidenum">
              <a:rPr lang="en-US" smtClean="0"/>
              <a:t>‹#›</a:t>
            </a:fld>
            <a:endParaRPr lang="en-US"/>
          </a:p>
        </p:txBody>
      </p:sp>
    </p:spTree>
    <p:extLst>
      <p:ext uri="{BB962C8B-B14F-4D97-AF65-F5344CB8AC3E}">
        <p14:creationId xmlns:p14="http://schemas.microsoft.com/office/powerpoint/2010/main" val="334840359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1F353-F846-425C-BB4E-F95890AC0566}"/>
              </a:ext>
            </a:extLst>
          </p:cNvPr>
          <p:cNvSpPr>
            <a:spLocks noGrp="1"/>
          </p:cNvSpPr>
          <p:nvPr>
            <p:ph type="ctrTitle"/>
          </p:nvPr>
        </p:nvSpPr>
        <p:spPr/>
        <p:txBody>
          <a:bodyPr/>
          <a:lstStyle/>
          <a:p>
            <a:r>
              <a:rPr lang="en-US" dirty="0"/>
              <a:t>Probabilistic Risk Analysis</a:t>
            </a:r>
          </a:p>
        </p:txBody>
      </p:sp>
      <p:sp>
        <p:nvSpPr>
          <p:cNvPr id="3" name="Subtitle 2">
            <a:extLst>
              <a:ext uri="{FF2B5EF4-FFF2-40B4-BE49-F238E27FC236}">
                <a16:creationId xmlns:a16="http://schemas.microsoft.com/office/drawing/2014/main" id="{419A23E8-AA8B-4800-BA61-7AFDCFC41DA1}"/>
              </a:ext>
            </a:extLst>
          </p:cNvPr>
          <p:cNvSpPr>
            <a:spLocks noGrp="1"/>
          </p:cNvSpPr>
          <p:nvPr>
            <p:ph type="subTitle" idx="1"/>
          </p:nvPr>
        </p:nvSpPr>
        <p:spPr/>
        <p:txBody>
          <a:bodyPr/>
          <a:lstStyle/>
          <a:p>
            <a:r>
              <a:rPr lang="en-US"/>
              <a:t>Assessing risk, </a:t>
            </a:r>
            <a:r>
              <a:rPr lang="en-US" dirty="0"/>
              <a:t>considering chances and uncertainties.</a:t>
            </a:r>
          </a:p>
        </p:txBody>
      </p:sp>
    </p:spTree>
    <p:extLst>
      <p:ext uri="{BB962C8B-B14F-4D97-AF65-F5344CB8AC3E}">
        <p14:creationId xmlns:p14="http://schemas.microsoft.com/office/powerpoint/2010/main" val="294584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5BDE-49AC-4680-B86C-332E398BF2B2}"/>
              </a:ext>
            </a:extLst>
          </p:cNvPr>
          <p:cNvSpPr>
            <a:spLocks noGrp="1"/>
          </p:cNvSpPr>
          <p:nvPr>
            <p:ph type="title"/>
          </p:nvPr>
        </p:nvSpPr>
        <p:spPr/>
        <p:txBody>
          <a:bodyPr/>
          <a:lstStyle/>
          <a:p>
            <a:r>
              <a:rPr lang="en-US" dirty="0"/>
              <a:t>What is Probability?</a:t>
            </a:r>
          </a:p>
        </p:txBody>
      </p:sp>
      <p:sp>
        <p:nvSpPr>
          <p:cNvPr id="3" name="Content Placeholder 2">
            <a:extLst>
              <a:ext uri="{FF2B5EF4-FFF2-40B4-BE49-F238E27FC236}">
                <a16:creationId xmlns:a16="http://schemas.microsoft.com/office/drawing/2014/main" id="{D1233DFF-B105-4DD4-B998-5DD38FDA3B85}"/>
              </a:ext>
            </a:extLst>
          </p:cNvPr>
          <p:cNvSpPr>
            <a:spLocks noGrp="1"/>
          </p:cNvSpPr>
          <p:nvPr>
            <p:ph idx="1"/>
          </p:nvPr>
        </p:nvSpPr>
        <p:spPr/>
        <p:txBody>
          <a:bodyPr>
            <a:normAutofit/>
          </a:bodyPr>
          <a:lstStyle/>
          <a:p>
            <a:pPr marL="0" indent="0">
              <a:buNone/>
            </a:pPr>
            <a:r>
              <a:rPr lang="en-US" sz="2400" dirty="0"/>
              <a:t>“A strong likelihood or chance of something” (dictionary.com)</a:t>
            </a:r>
          </a:p>
          <a:p>
            <a:pPr marL="0" indent="0">
              <a:buNone/>
            </a:pPr>
            <a:endParaRPr lang="en-US" sz="2400" dirty="0"/>
          </a:p>
          <a:p>
            <a:pPr marL="0" indent="0">
              <a:buNone/>
            </a:pPr>
            <a:r>
              <a:rPr lang="en-US" sz="2400" dirty="0"/>
              <a:t>“The likelihood of something occurring or the chance of something happening” (yourdictionary.com)</a:t>
            </a:r>
          </a:p>
        </p:txBody>
      </p:sp>
    </p:spTree>
    <p:extLst>
      <p:ext uri="{BB962C8B-B14F-4D97-AF65-F5344CB8AC3E}">
        <p14:creationId xmlns:p14="http://schemas.microsoft.com/office/powerpoint/2010/main" val="1099647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9B878-CC75-4625-8241-597D298FA77D}"/>
              </a:ext>
            </a:extLst>
          </p:cNvPr>
          <p:cNvSpPr>
            <a:spLocks noGrp="1"/>
          </p:cNvSpPr>
          <p:nvPr>
            <p:ph type="title"/>
          </p:nvPr>
        </p:nvSpPr>
        <p:spPr/>
        <p:txBody>
          <a:bodyPr/>
          <a:lstStyle/>
          <a:p>
            <a:r>
              <a:rPr lang="en-US" dirty="0"/>
              <a:t>What is Uncertainty?</a:t>
            </a:r>
          </a:p>
        </p:txBody>
      </p:sp>
      <p:sp>
        <p:nvSpPr>
          <p:cNvPr id="3" name="Content Placeholder 2">
            <a:extLst>
              <a:ext uri="{FF2B5EF4-FFF2-40B4-BE49-F238E27FC236}">
                <a16:creationId xmlns:a16="http://schemas.microsoft.com/office/drawing/2014/main" id="{6301A3A3-FDE7-4E55-A897-CF3BDCCD5931}"/>
              </a:ext>
            </a:extLst>
          </p:cNvPr>
          <p:cNvSpPr>
            <a:spLocks noGrp="1"/>
          </p:cNvSpPr>
          <p:nvPr>
            <p:ph idx="1"/>
          </p:nvPr>
        </p:nvSpPr>
        <p:spPr/>
        <p:txBody>
          <a:bodyPr>
            <a:normAutofit lnSpcReduction="10000"/>
          </a:bodyPr>
          <a:lstStyle/>
          <a:p>
            <a:pPr marL="0" indent="0">
              <a:buNone/>
            </a:pPr>
            <a:r>
              <a:rPr lang="en-US" sz="2400" dirty="0"/>
              <a:t>“Unpredictability; indeterminacy; indefiniteness” (dictionary.com)</a:t>
            </a:r>
          </a:p>
          <a:p>
            <a:pPr marL="0" indent="0">
              <a:buNone/>
            </a:pPr>
            <a:endParaRPr lang="en-US" sz="2400" dirty="0"/>
          </a:p>
          <a:p>
            <a:pPr marL="0" indent="0">
              <a:buNone/>
            </a:pPr>
            <a:r>
              <a:rPr lang="en-US" sz="2400" dirty="0"/>
              <a:t>“Doubt” (yourdictionary.com)</a:t>
            </a:r>
          </a:p>
          <a:p>
            <a:pPr marL="0" indent="0">
              <a:buNone/>
            </a:pPr>
            <a:endParaRPr lang="en-US" sz="2400" dirty="0"/>
          </a:p>
          <a:p>
            <a:pPr marL="0" indent="0">
              <a:buNone/>
            </a:pPr>
            <a:r>
              <a:rPr lang="en-US" sz="2400" dirty="0"/>
              <a:t>Uncertainty (from limitations of data, models, or calculations) lower our confidence in our conclusions. (Environmental Protection Agency, 2014)</a:t>
            </a:r>
          </a:p>
        </p:txBody>
      </p:sp>
    </p:spTree>
    <p:extLst>
      <p:ext uri="{BB962C8B-B14F-4D97-AF65-F5344CB8AC3E}">
        <p14:creationId xmlns:p14="http://schemas.microsoft.com/office/powerpoint/2010/main" val="767234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0381-B5E7-4B19-9B6A-699F038C7B08}"/>
              </a:ext>
            </a:extLst>
          </p:cNvPr>
          <p:cNvSpPr>
            <a:spLocks noGrp="1"/>
          </p:cNvSpPr>
          <p:nvPr>
            <p:ph type="title"/>
          </p:nvPr>
        </p:nvSpPr>
        <p:spPr/>
        <p:txBody>
          <a:bodyPr/>
          <a:lstStyle/>
          <a:p>
            <a:r>
              <a:rPr lang="en-US" dirty="0"/>
              <a:t>Risk and Probability</a:t>
            </a:r>
          </a:p>
        </p:txBody>
      </p:sp>
      <p:sp>
        <p:nvSpPr>
          <p:cNvPr id="3" name="Content Placeholder 2">
            <a:extLst>
              <a:ext uri="{FF2B5EF4-FFF2-40B4-BE49-F238E27FC236}">
                <a16:creationId xmlns:a16="http://schemas.microsoft.com/office/drawing/2014/main" id="{45149249-012A-4C12-B986-9F45BE1F436B}"/>
              </a:ext>
            </a:extLst>
          </p:cNvPr>
          <p:cNvSpPr>
            <a:spLocks noGrp="1"/>
          </p:cNvSpPr>
          <p:nvPr>
            <p:ph idx="1"/>
          </p:nvPr>
        </p:nvSpPr>
        <p:spPr/>
        <p:txBody>
          <a:bodyPr>
            <a:normAutofit/>
          </a:bodyPr>
          <a:lstStyle/>
          <a:p>
            <a:r>
              <a:rPr lang="en-US" sz="2400" dirty="0"/>
              <a:t>Risk is the probability of a hazard occurring</a:t>
            </a:r>
          </a:p>
          <a:p>
            <a:r>
              <a:rPr lang="en-US" sz="2400" dirty="0"/>
              <a:t>Risk cannot be exactly determined because the occurrence of a hazard is not guaranteed</a:t>
            </a:r>
          </a:p>
          <a:p>
            <a:r>
              <a:rPr lang="en-US" sz="2400" dirty="0"/>
              <a:t>Risk is estimated using reliable data: historical records, population statistics, geographical surveys, etc.</a:t>
            </a:r>
          </a:p>
          <a:p>
            <a:r>
              <a:rPr lang="en-US" sz="2400" dirty="0"/>
              <a:t>Probabilistic Risk Analysis/Assessment (PRA) refers to the use of probability to evaluate risk.</a:t>
            </a:r>
          </a:p>
        </p:txBody>
      </p:sp>
    </p:spTree>
    <p:extLst>
      <p:ext uri="{BB962C8B-B14F-4D97-AF65-F5344CB8AC3E}">
        <p14:creationId xmlns:p14="http://schemas.microsoft.com/office/powerpoint/2010/main" val="2235012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0381-B5E7-4B19-9B6A-699F038C7B08}"/>
              </a:ext>
            </a:extLst>
          </p:cNvPr>
          <p:cNvSpPr>
            <a:spLocks noGrp="1"/>
          </p:cNvSpPr>
          <p:nvPr>
            <p:ph type="title"/>
          </p:nvPr>
        </p:nvSpPr>
        <p:spPr/>
        <p:txBody>
          <a:bodyPr/>
          <a:lstStyle/>
          <a:p>
            <a:r>
              <a:rPr lang="en-US" dirty="0"/>
              <a:t>Risk and Probability – Flood Example</a:t>
            </a:r>
          </a:p>
        </p:txBody>
      </p:sp>
      <p:sp>
        <p:nvSpPr>
          <p:cNvPr id="3" name="Content Placeholder 2">
            <a:extLst>
              <a:ext uri="{FF2B5EF4-FFF2-40B4-BE49-F238E27FC236}">
                <a16:creationId xmlns:a16="http://schemas.microsoft.com/office/drawing/2014/main" id="{45149249-012A-4C12-B986-9F45BE1F436B}"/>
              </a:ext>
            </a:extLst>
          </p:cNvPr>
          <p:cNvSpPr>
            <a:spLocks noGrp="1"/>
          </p:cNvSpPr>
          <p:nvPr>
            <p:ph idx="1"/>
          </p:nvPr>
        </p:nvSpPr>
        <p:spPr>
          <a:xfrm>
            <a:off x="1154955" y="2603500"/>
            <a:ext cx="8761412" cy="3653760"/>
          </a:xfrm>
        </p:spPr>
        <p:txBody>
          <a:bodyPr>
            <a:normAutofit/>
          </a:bodyPr>
          <a:lstStyle/>
          <a:p>
            <a:r>
              <a:rPr lang="en-US" sz="2400" dirty="0"/>
              <a:t>Flood recurrence intervals – ways to communicate the probability of a flood occurring</a:t>
            </a:r>
          </a:p>
          <a:p>
            <a:r>
              <a:rPr lang="en-US" sz="2400" dirty="0"/>
              <a:t>“100-year flood”</a:t>
            </a:r>
          </a:p>
          <a:p>
            <a:pPr lvl="1"/>
            <a:r>
              <a:rPr lang="en-US" sz="2200" dirty="0"/>
              <a:t>Myth: flood that occurs once every 100 years</a:t>
            </a:r>
          </a:p>
          <a:p>
            <a:pPr lvl="1"/>
            <a:r>
              <a:rPr lang="en-US" sz="2200" dirty="0"/>
              <a:t>Reality: flood that has a 1% chance of occurring any year</a:t>
            </a:r>
          </a:p>
          <a:p>
            <a:pPr lvl="1"/>
            <a:r>
              <a:rPr lang="en-US" sz="2200" dirty="0"/>
              <a:t>Same applies for 500-year (1/500 = 0.2% chance), 1000-year (1/1000 = 0.1% chance), etc.</a:t>
            </a:r>
          </a:p>
          <a:p>
            <a:pPr marL="0" indent="0">
              <a:buNone/>
            </a:pPr>
            <a:r>
              <a:rPr lang="en-US" sz="2400" dirty="0"/>
              <a:t>(Brown et al., 2018)</a:t>
            </a:r>
          </a:p>
        </p:txBody>
      </p:sp>
    </p:spTree>
    <p:extLst>
      <p:ext uri="{BB962C8B-B14F-4D97-AF65-F5344CB8AC3E}">
        <p14:creationId xmlns:p14="http://schemas.microsoft.com/office/powerpoint/2010/main" val="4186622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0381-B5E7-4B19-9B6A-699F038C7B08}"/>
              </a:ext>
            </a:extLst>
          </p:cNvPr>
          <p:cNvSpPr>
            <a:spLocks noGrp="1"/>
          </p:cNvSpPr>
          <p:nvPr>
            <p:ph type="title"/>
          </p:nvPr>
        </p:nvSpPr>
        <p:spPr/>
        <p:txBody>
          <a:bodyPr/>
          <a:lstStyle/>
          <a:p>
            <a:r>
              <a:rPr lang="en-US" dirty="0"/>
              <a:t>Risk and Probability – Flood Example</a:t>
            </a:r>
          </a:p>
        </p:txBody>
      </p:sp>
      <p:sp>
        <p:nvSpPr>
          <p:cNvPr id="3" name="Content Placeholder 2">
            <a:extLst>
              <a:ext uri="{FF2B5EF4-FFF2-40B4-BE49-F238E27FC236}">
                <a16:creationId xmlns:a16="http://schemas.microsoft.com/office/drawing/2014/main" id="{45149249-012A-4C12-B986-9F45BE1F436B}"/>
              </a:ext>
            </a:extLst>
          </p:cNvPr>
          <p:cNvSpPr>
            <a:spLocks noGrp="1"/>
          </p:cNvSpPr>
          <p:nvPr>
            <p:ph idx="1"/>
          </p:nvPr>
        </p:nvSpPr>
        <p:spPr>
          <a:xfrm>
            <a:off x="1154955" y="2603500"/>
            <a:ext cx="8761412" cy="3653760"/>
          </a:xfrm>
        </p:spPr>
        <p:txBody>
          <a:bodyPr>
            <a:normAutofit/>
          </a:bodyPr>
          <a:lstStyle/>
          <a:p>
            <a:r>
              <a:rPr lang="en-US" sz="2400" dirty="0"/>
              <a:t>Flood Insurance Rate Maps (FIRM)</a:t>
            </a:r>
          </a:p>
          <a:p>
            <a:pPr lvl="1"/>
            <a:r>
              <a:rPr lang="en-US" sz="2200" dirty="0"/>
              <a:t>Maps created by FEMA to management/mitigate floodplains and provide insurance information</a:t>
            </a:r>
          </a:p>
          <a:p>
            <a:r>
              <a:rPr lang="en-US" sz="2400" dirty="0"/>
              <a:t>Information reveals which areas could be affected by heavy/frequent floods</a:t>
            </a:r>
          </a:p>
          <a:p>
            <a:pPr lvl="1"/>
            <a:r>
              <a:rPr lang="en-US" sz="2200" dirty="0"/>
              <a:t>Determines insurance premiums</a:t>
            </a:r>
          </a:p>
          <a:p>
            <a:pPr marL="0" indent="0">
              <a:buNone/>
            </a:pPr>
            <a:r>
              <a:rPr lang="en-US" sz="2400" dirty="0"/>
              <a:t>(Federal Emergency Management Agency, 2019)</a:t>
            </a:r>
          </a:p>
          <a:p>
            <a:pPr lvl="1"/>
            <a:endParaRPr lang="en-US" sz="2200" dirty="0"/>
          </a:p>
        </p:txBody>
      </p:sp>
    </p:spTree>
    <p:extLst>
      <p:ext uri="{BB962C8B-B14F-4D97-AF65-F5344CB8AC3E}">
        <p14:creationId xmlns:p14="http://schemas.microsoft.com/office/powerpoint/2010/main" val="940408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5223A-D376-4F44-98AC-A4267DCDE69D}"/>
              </a:ext>
            </a:extLst>
          </p:cNvPr>
          <p:cNvSpPr>
            <a:spLocks noGrp="1"/>
          </p:cNvSpPr>
          <p:nvPr>
            <p:ph type="title"/>
          </p:nvPr>
        </p:nvSpPr>
        <p:spPr>
          <a:xfrm>
            <a:off x="852341" y="1071642"/>
            <a:ext cx="10487318" cy="706964"/>
          </a:xfrm>
        </p:spPr>
        <p:txBody>
          <a:bodyPr/>
          <a:lstStyle/>
          <a:p>
            <a:r>
              <a:rPr lang="en-US" dirty="0"/>
              <a:t>Introduction to Probabilistic Risk Analysis (PRA)</a:t>
            </a:r>
          </a:p>
        </p:txBody>
      </p:sp>
      <p:sp>
        <p:nvSpPr>
          <p:cNvPr id="3" name="Content Placeholder 2">
            <a:extLst>
              <a:ext uri="{FF2B5EF4-FFF2-40B4-BE49-F238E27FC236}">
                <a16:creationId xmlns:a16="http://schemas.microsoft.com/office/drawing/2014/main" id="{5DC149E2-6754-4267-A435-EC1E669D49B1}"/>
              </a:ext>
            </a:extLst>
          </p:cNvPr>
          <p:cNvSpPr>
            <a:spLocks noGrp="1"/>
          </p:cNvSpPr>
          <p:nvPr>
            <p:ph idx="1"/>
          </p:nvPr>
        </p:nvSpPr>
        <p:spPr/>
        <p:txBody>
          <a:bodyPr>
            <a:normAutofit/>
          </a:bodyPr>
          <a:lstStyle/>
          <a:p>
            <a:r>
              <a:rPr lang="en-US" sz="2400" dirty="0"/>
              <a:t>Analytical approach that incorporates probability and uncertainty into risk assessment</a:t>
            </a:r>
          </a:p>
          <a:p>
            <a:r>
              <a:rPr lang="en-US" sz="2400" dirty="0"/>
              <a:t>Determines how risk varies among different population segments</a:t>
            </a:r>
          </a:p>
          <a:p>
            <a:r>
              <a:rPr lang="en-US" sz="2400" dirty="0"/>
              <a:t>Determines key influencers of uncertainties/variabilities</a:t>
            </a:r>
          </a:p>
          <a:p>
            <a:pPr marL="0" indent="0">
              <a:buNone/>
            </a:pPr>
            <a:r>
              <a:rPr lang="en-US" sz="2400" dirty="0"/>
              <a:t>(Environmental Protection Agency, 2014)</a:t>
            </a:r>
          </a:p>
        </p:txBody>
      </p:sp>
    </p:spTree>
    <p:extLst>
      <p:ext uri="{BB962C8B-B14F-4D97-AF65-F5344CB8AC3E}">
        <p14:creationId xmlns:p14="http://schemas.microsoft.com/office/powerpoint/2010/main" val="3281232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F5A7D-60A1-4A6C-9B90-21818D42EA82}"/>
              </a:ext>
            </a:extLst>
          </p:cNvPr>
          <p:cNvSpPr>
            <a:spLocks noGrp="1"/>
          </p:cNvSpPr>
          <p:nvPr>
            <p:ph type="title"/>
          </p:nvPr>
        </p:nvSpPr>
        <p:spPr/>
        <p:txBody>
          <a:bodyPr/>
          <a:lstStyle/>
          <a:p>
            <a:r>
              <a:rPr lang="en-US" dirty="0"/>
              <a:t>Basic PRA Methodology + Examples</a:t>
            </a:r>
          </a:p>
        </p:txBody>
      </p:sp>
      <p:graphicFrame>
        <p:nvGraphicFramePr>
          <p:cNvPr id="4" name="Content Placeholder 3">
            <a:extLst>
              <a:ext uri="{FF2B5EF4-FFF2-40B4-BE49-F238E27FC236}">
                <a16:creationId xmlns:a16="http://schemas.microsoft.com/office/drawing/2014/main" id="{36D75237-3CED-4F1D-8E64-7A7B30CD516D}"/>
              </a:ext>
            </a:extLst>
          </p:cNvPr>
          <p:cNvGraphicFramePr>
            <a:graphicFrameLocks noGrp="1"/>
          </p:cNvGraphicFramePr>
          <p:nvPr>
            <p:ph idx="1"/>
            <p:extLst>
              <p:ext uri="{D42A27DB-BD31-4B8C-83A1-F6EECF244321}">
                <p14:modId xmlns:p14="http://schemas.microsoft.com/office/powerpoint/2010/main" val="2530295507"/>
              </p:ext>
            </p:extLst>
          </p:nvPr>
        </p:nvGraphicFramePr>
        <p:xfrm>
          <a:off x="453966" y="2428061"/>
          <a:ext cx="11225900" cy="3616548"/>
        </p:xfrm>
        <a:graphic>
          <a:graphicData uri="http://schemas.openxmlformats.org/drawingml/2006/table">
            <a:tbl>
              <a:tblPr firstRow="1" bandRow="1">
                <a:tableStyleId>{7DF18680-E054-41AD-8BC1-D1AEF772440D}</a:tableStyleId>
              </a:tblPr>
              <a:tblGrid>
                <a:gridCol w="5612950">
                  <a:extLst>
                    <a:ext uri="{9D8B030D-6E8A-4147-A177-3AD203B41FA5}">
                      <a16:colId xmlns:a16="http://schemas.microsoft.com/office/drawing/2014/main" val="578187096"/>
                    </a:ext>
                  </a:extLst>
                </a:gridCol>
                <a:gridCol w="5612950">
                  <a:extLst>
                    <a:ext uri="{9D8B030D-6E8A-4147-A177-3AD203B41FA5}">
                      <a16:colId xmlns:a16="http://schemas.microsoft.com/office/drawing/2014/main" val="2121452664"/>
                    </a:ext>
                  </a:extLst>
                </a:gridCol>
              </a:tblGrid>
              <a:tr h="790494">
                <a:tc>
                  <a:txBody>
                    <a:bodyPr/>
                    <a:lstStyle/>
                    <a:p>
                      <a:pPr algn="ctr"/>
                      <a:r>
                        <a:rPr lang="en-US" sz="2800" dirty="0"/>
                        <a:t>Methodology</a:t>
                      </a:r>
                    </a:p>
                  </a:txBody>
                  <a:tcPr marL="117768" marR="117768" marT="58884" marB="58884"/>
                </a:tc>
                <a:tc>
                  <a:txBody>
                    <a:bodyPr/>
                    <a:lstStyle/>
                    <a:p>
                      <a:pPr algn="ctr"/>
                      <a:r>
                        <a:rPr lang="en-US" sz="2800" dirty="0"/>
                        <a:t>Examples for Application</a:t>
                      </a:r>
                      <a:endParaRPr lang="en-US" sz="2300" dirty="0"/>
                    </a:p>
                  </a:txBody>
                  <a:tcPr marL="117768" marR="117768" marT="58884" marB="58884"/>
                </a:tc>
                <a:extLst>
                  <a:ext uri="{0D108BD9-81ED-4DB2-BD59-A6C34878D82A}">
                    <a16:rowId xmlns:a16="http://schemas.microsoft.com/office/drawing/2014/main" val="3200045397"/>
                  </a:ext>
                </a:extLst>
              </a:tr>
              <a:tr h="2826054">
                <a:tc>
                  <a:txBody>
                    <a:bodyPr/>
                    <a:lstStyle/>
                    <a:p>
                      <a:pPr marL="457200" indent="-457200">
                        <a:buFont typeface="+mj-lt"/>
                        <a:buAutoNum type="arabicPeriod"/>
                      </a:pPr>
                      <a:r>
                        <a:rPr lang="en-US" sz="2400" dirty="0"/>
                        <a:t>Identify risky scenario</a:t>
                      </a:r>
                    </a:p>
                    <a:p>
                      <a:pPr marL="457200" indent="-457200">
                        <a:buFont typeface="+mj-lt"/>
                        <a:buAutoNum type="arabicPeriod"/>
                      </a:pPr>
                      <a:r>
                        <a:rPr lang="en-US" sz="2400" dirty="0"/>
                        <a:t>Understand mechanism</a:t>
                      </a:r>
                    </a:p>
                    <a:p>
                      <a:pPr marL="457200" indent="-457200">
                        <a:buFont typeface="+mj-lt"/>
                        <a:buAutoNum type="arabicPeriod" startAt="3"/>
                      </a:pPr>
                      <a:r>
                        <a:rPr lang="en-US" sz="2400" dirty="0"/>
                        <a:t>Estimate frequency</a:t>
                      </a:r>
                    </a:p>
                    <a:p>
                      <a:pPr marL="457200" indent="-457200">
                        <a:buFont typeface="+mj-lt"/>
                        <a:buAutoNum type="arabicPeriod" startAt="3"/>
                      </a:pPr>
                      <a:r>
                        <a:rPr lang="en-US" sz="2400" dirty="0"/>
                        <a:t>Determine consequences</a:t>
                      </a:r>
                    </a:p>
                  </a:txBody>
                  <a:tcPr marL="117768" marR="117768" marT="58884" marB="58884"/>
                </a:tc>
                <a:tc>
                  <a:txBody>
                    <a:bodyPr/>
                    <a:lstStyle/>
                    <a:p>
                      <a:pPr marL="342900" indent="-342900">
                        <a:buFont typeface="Arial" panose="020B0604020202020204" pitchFamily="34" charset="0"/>
                        <a:buChar char="•"/>
                      </a:pPr>
                      <a:r>
                        <a:rPr lang="en-US" sz="2400" dirty="0"/>
                        <a:t>Driving through an intersection</a:t>
                      </a:r>
                    </a:p>
                    <a:p>
                      <a:pPr marL="342900" indent="-342900">
                        <a:buFont typeface="Arial" panose="020B0604020202020204" pitchFamily="34" charset="0"/>
                        <a:buChar char="•"/>
                      </a:pPr>
                      <a:r>
                        <a:rPr lang="en-US" sz="2400" dirty="0"/>
                        <a:t>Crossing the street (jaywalking)</a:t>
                      </a:r>
                    </a:p>
                    <a:p>
                      <a:pPr marL="342900" indent="-342900">
                        <a:buFont typeface="Arial" panose="020B0604020202020204" pitchFamily="34" charset="0"/>
                        <a:buChar char="•"/>
                      </a:pPr>
                      <a:r>
                        <a:rPr lang="en-US" sz="2400" dirty="0"/>
                        <a:t>Playing a competitive sport</a:t>
                      </a:r>
                    </a:p>
                    <a:p>
                      <a:pPr marL="342900" indent="-342900">
                        <a:buFont typeface="Arial" panose="020B0604020202020204" pitchFamily="34" charset="0"/>
                        <a:buChar char="•"/>
                      </a:pPr>
                      <a:r>
                        <a:rPr lang="en-US" sz="2400" dirty="0"/>
                        <a:t>Breaking curfew</a:t>
                      </a:r>
                    </a:p>
                    <a:p>
                      <a:pPr marL="342900" indent="-342900">
                        <a:buFont typeface="Arial" panose="020B0604020202020204" pitchFamily="34" charset="0"/>
                        <a:buChar char="•"/>
                      </a:pPr>
                      <a:r>
                        <a:rPr lang="en-US" sz="2400" dirty="0"/>
                        <a:t>Gambling</a:t>
                      </a:r>
                    </a:p>
                    <a:p>
                      <a:pPr marL="342900" indent="-342900">
                        <a:buFont typeface="Arial" panose="020B0604020202020204" pitchFamily="34" charset="0"/>
                        <a:buChar char="•"/>
                      </a:pPr>
                      <a:r>
                        <a:rPr lang="en-US" sz="2400" dirty="0"/>
                        <a:t>Going outside during a storm</a:t>
                      </a:r>
                    </a:p>
                  </a:txBody>
                  <a:tcPr marL="117768" marR="117768" marT="58884" marB="58884"/>
                </a:tc>
                <a:extLst>
                  <a:ext uri="{0D108BD9-81ED-4DB2-BD59-A6C34878D82A}">
                    <a16:rowId xmlns:a16="http://schemas.microsoft.com/office/drawing/2014/main" val="2845179210"/>
                  </a:ext>
                </a:extLst>
              </a:tr>
            </a:tbl>
          </a:graphicData>
        </a:graphic>
      </p:graphicFrame>
    </p:spTree>
    <p:extLst>
      <p:ext uri="{BB962C8B-B14F-4D97-AF65-F5344CB8AC3E}">
        <p14:creationId xmlns:p14="http://schemas.microsoft.com/office/powerpoint/2010/main" val="1930937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0135-F222-4A26-9270-95059E029BE0}"/>
              </a:ext>
            </a:extLst>
          </p:cNvPr>
          <p:cNvSpPr>
            <a:spLocks noGrp="1"/>
          </p:cNvSpPr>
          <p:nvPr>
            <p:ph type="title"/>
          </p:nvPr>
        </p:nvSpPr>
        <p:spPr/>
        <p:txBody>
          <a:bodyPr/>
          <a:lstStyle/>
          <a:p>
            <a:r>
              <a:rPr lang="en-US" dirty="0"/>
              <a:t>Benefits of PRA</a:t>
            </a:r>
          </a:p>
        </p:txBody>
      </p:sp>
      <p:sp>
        <p:nvSpPr>
          <p:cNvPr id="3" name="Content Placeholder 2">
            <a:extLst>
              <a:ext uri="{FF2B5EF4-FFF2-40B4-BE49-F238E27FC236}">
                <a16:creationId xmlns:a16="http://schemas.microsoft.com/office/drawing/2014/main" id="{B2E652A9-4798-4364-9F67-22028C755D73}"/>
              </a:ext>
            </a:extLst>
          </p:cNvPr>
          <p:cNvSpPr>
            <a:spLocks noGrp="1"/>
          </p:cNvSpPr>
          <p:nvPr>
            <p:ph idx="1"/>
          </p:nvPr>
        </p:nvSpPr>
        <p:spPr/>
        <p:txBody>
          <a:bodyPr>
            <a:normAutofit/>
          </a:bodyPr>
          <a:lstStyle/>
          <a:p>
            <a:r>
              <a:rPr lang="en-US" sz="2400" dirty="0"/>
              <a:t>Provides information about the uncertainty of the data, models, scenarios, etc. used in risk assessment</a:t>
            </a:r>
          </a:p>
          <a:p>
            <a:r>
              <a:rPr lang="en-US" sz="2400" dirty="0"/>
              <a:t>Estimates the degree of confidence in a decision</a:t>
            </a:r>
          </a:p>
          <a:p>
            <a:r>
              <a:rPr lang="en-US" sz="2400" dirty="0"/>
              <a:t>Estimate the trade-offs in different risk management options</a:t>
            </a:r>
          </a:p>
          <a:p>
            <a:pPr marL="0" indent="0">
              <a:buNone/>
            </a:pPr>
            <a:r>
              <a:rPr lang="en-US" sz="2400" dirty="0"/>
              <a:t>(Environmental Protection Agency, 2014)</a:t>
            </a:r>
          </a:p>
        </p:txBody>
      </p:sp>
    </p:spTree>
    <p:extLst>
      <p:ext uri="{BB962C8B-B14F-4D97-AF65-F5344CB8AC3E}">
        <p14:creationId xmlns:p14="http://schemas.microsoft.com/office/powerpoint/2010/main" val="84565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8F3E4-B5FA-4C27-83E0-1B9EA9876F8B}"/>
              </a:ext>
            </a:extLst>
          </p:cNvPr>
          <p:cNvSpPr>
            <a:spLocks noGrp="1"/>
          </p:cNvSpPr>
          <p:nvPr>
            <p:ph type="title"/>
          </p:nvPr>
        </p:nvSpPr>
        <p:spPr/>
        <p:txBody>
          <a:bodyPr/>
          <a:lstStyle/>
          <a:p>
            <a:r>
              <a:rPr lang="en-US" dirty="0"/>
              <a:t>Why Use PRA?</a:t>
            </a:r>
          </a:p>
        </p:txBody>
      </p:sp>
      <p:sp>
        <p:nvSpPr>
          <p:cNvPr id="3" name="Content Placeholder 2">
            <a:extLst>
              <a:ext uri="{FF2B5EF4-FFF2-40B4-BE49-F238E27FC236}">
                <a16:creationId xmlns:a16="http://schemas.microsoft.com/office/drawing/2014/main" id="{DFE633F4-05E6-42F6-B8CB-DD0351128AB2}"/>
              </a:ext>
            </a:extLst>
          </p:cNvPr>
          <p:cNvSpPr>
            <a:spLocks noGrp="1"/>
          </p:cNvSpPr>
          <p:nvPr>
            <p:ph idx="1"/>
          </p:nvPr>
        </p:nvSpPr>
        <p:spPr/>
        <p:txBody>
          <a:bodyPr>
            <a:normAutofit/>
          </a:bodyPr>
          <a:lstStyle/>
          <a:p>
            <a:r>
              <a:rPr lang="en-US" sz="2400" dirty="0"/>
              <a:t>Identify essential risk factors and prioritize them</a:t>
            </a:r>
          </a:p>
          <a:p>
            <a:pPr lvl="1"/>
            <a:r>
              <a:rPr lang="en-US" sz="2200" dirty="0"/>
              <a:t>Design controls specific to those risks</a:t>
            </a:r>
          </a:p>
          <a:p>
            <a:r>
              <a:rPr lang="en-US" sz="2400" dirty="0">
                <a:sym typeface="Wingdings" panose="05000000000000000000" pitchFamily="2" charset="2"/>
              </a:rPr>
              <a:t>Be aware of uncertainties and variable factors</a:t>
            </a:r>
            <a:endParaRPr lang="en-US" sz="2400" dirty="0"/>
          </a:p>
          <a:p>
            <a:r>
              <a:rPr lang="en-US" sz="2400" dirty="0"/>
              <a:t>Optimize decision-making </a:t>
            </a:r>
            <a:r>
              <a:rPr lang="en-US" sz="2400" dirty="0">
                <a:sym typeface="Wingdings" panose="05000000000000000000" pitchFamily="2" charset="2"/>
              </a:rPr>
              <a:t> improve risk management</a:t>
            </a:r>
          </a:p>
          <a:p>
            <a:pPr marL="0" indent="0">
              <a:buNone/>
            </a:pPr>
            <a:r>
              <a:rPr lang="en-US" sz="2400" dirty="0">
                <a:sym typeface="Wingdings" panose="05000000000000000000" pitchFamily="2" charset="2"/>
              </a:rPr>
              <a:t>(Shah, 2004)</a:t>
            </a:r>
          </a:p>
        </p:txBody>
      </p:sp>
    </p:spTree>
    <p:extLst>
      <p:ext uri="{BB962C8B-B14F-4D97-AF65-F5344CB8AC3E}">
        <p14:creationId xmlns:p14="http://schemas.microsoft.com/office/powerpoint/2010/main" val="40414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22303-FFB9-4C67-A275-D869F79ECAE0}"/>
              </a:ext>
            </a:extLst>
          </p:cNvPr>
          <p:cNvSpPr>
            <a:spLocks noGrp="1"/>
          </p:cNvSpPr>
          <p:nvPr>
            <p:ph type="title"/>
          </p:nvPr>
        </p:nvSpPr>
        <p:spPr/>
        <p:txBody>
          <a:bodyPr/>
          <a:lstStyle/>
          <a:p>
            <a:r>
              <a:rPr lang="en-US" dirty="0"/>
              <a:t>PRA For Decision-Making Assistance</a:t>
            </a:r>
          </a:p>
        </p:txBody>
      </p:sp>
      <p:sp>
        <p:nvSpPr>
          <p:cNvPr id="3" name="Content Placeholder 2">
            <a:extLst>
              <a:ext uri="{FF2B5EF4-FFF2-40B4-BE49-F238E27FC236}">
                <a16:creationId xmlns:a16="http://schemas.microsoft.com/office/drawing/2014/main" id="{20D4C7F4-96B8-4F9C-905C-4271EEAD07B5}"/>
              </a:ext>
            </a:extLst>
          </p:cNvPr>
          <p:cNvSpPr>
            <a:spLocks noGrp="1"/>
          </p:cNvSpPr>
          <p:nvPr>
            <p:ph idx="1"/>
          </p:nvPr>
        </p:nvSpPr>
        <p:spPr/>
        <p:txBody>
          <a:bodyPr>
            <a:normAutofit/>
          </a:bodyPr>
          <a:lstStyle/>
          <a:p>
            <a:r>
              <a:rPr lang="en-US" sz="2400" dirty="0"/>
              <a:t>Identifies weaknesses in complex systems</a:t>
            </a:r>
          </a:p>
          <a:p>
            <a:pPr lvl="1"/>
            <a:r>
              <a:rPr lang="en-US" sz="2200" dirty="0"/>
              <a:t>Enables and prioritizes improvement</a:t>
            </a:r>
          </a:p>
          <a:p>
            <a:r>
              <a:rPr lang="en-US" sz="2400" dirty="0"/>
              <a:t>Compare different strategies by various metrics</a:t>
            </a:r>
          </a:p>
          <a:p>
            <a:r>
              <a:rPr lang="en-US" sz="2400" dirty="0"/>
              <a:t>Designed to consider any/all possible failures</a:t>
            </a:r>
          </a:p>
          <a:p>
            <a:pPr lvl="1"/>
            <a:r>
              <a:rPr lang="en-US" sz="2000" dirty="0"/>
              <a:t>Could reveal hidden surprises</a:t>
            </a:r>
          </a:p>
          <a:p>
            <a:pPr lvl="1"/>
            <a:r>
              <a:rPr lang="en-US" sz="2000" dirty="0"/>
              <a:t>Could provide unforeseen alternatives</a:t>
            </a:r>
          </a:p>
          <a:p>
            <a:endParaRPr lang="en-US" sz="2400" dirty="0"/>
          </a:p>
        </p:txBody>
      </p:sp>
    </p:spTree>
    <p:extLst>
      <p:ext uri="{BB962C8B-B14F-4D97-AF65-F5344CB8AC3E}">
        <p14:creationId xmlns:p14="http://schemas.microsoft.com/office/powerpoint/2010/main" val="2985052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9E72-3A63-4B2D-85C0-24F3F2C537FE}"/>
              </a:ext>
            </a:extLst>
          </p:cNvPr>
          <p:cNvSpPr>
            <a:spLocks noGrp="1"/>
          </p:cNvSpPr>
          <p:nvPr>
            <p:ph type="title"/>
          </p:nvPr>
        </p:nvSpPr>
        <p:spPr/>
        <p:txBody>
          <a:bodyPr/>
          <a:lstStyle/>
          <a:p>
            <a:r>
              <a:rPr lang="en-US" dirty="0"/>
              <a:t>Example: CAPRA</a:t>
            </a:r>
          </a:p>
        </p:txBody>
      </p:sp>
      <p:sp>
        <p:nvSpPr>
          <p:cNvPr id="3" name="Content Placeholder 2">
            <a:extLst>
              <a:ext uri="{FF2B5EF4-FFF2-40B4-BE49-F238E27FC236}">
                <a16:creationId xmlns:a16="http://schemas.microsoft.com/office/drawing/2014/main" id="{CDB73C42-3ADF-49D8-948D-5DABA0221E4C}"/>
              </a:ext>
            </a:extLst>
          </p:cNvPr>
          <p:cNvSpPr>
            <a:spLocks noGrp="1"/>
          </p:cNvSpPr>
          <p:nvPr>
            <p:ph idx="1"/>
          </p:nvPr>
        </p:nvSpPr>
        <p:spPr/>
        <p:txBody>
          <a:bodyPr>
            <a:normAutofit/>
          </a:bodyPr>
          <a:lstStyle/>
          <a:p>
            <a:r>
              <a:rPr lang="en-US" sz="2400" dirty="0"/>
              <a:t>CAPRA: Comprehensive Approach to Probabilistic Risk Assessment</a:t>
            </a:r>
          </a:p>
          <a:p>
            <a:pPr lvl="1"/>
            <a:r>
              <a:rPr lang="en-US" sz="2200" dirty="0"/>
              <a:t>Computer application used for risk assessment/mapping</a:t>
            </a:r>
          </a:p>
          <a:p>
            <a:r>
              <a:rPr lang="en-US" sz="2400" dirty="0"/>
              <a:t>Includes software modules for various specific hazards</a:t>
            </a:r>
          </a:p>
          <a:p>
            <a:r>
              <a:rPr lang="en-US" sz="2400" dirty="0"/>
              <a:t>Analyzes past statistical data to simulate hazard intensities and frequencies</a:t>
            </a:r>
          </a:p>
          <a:p>
            <a:pPr marL="0" indent="0">
              <a:buNone/>
            </a:pPr>
            <a:r>
              <a:rPr lang="en-US" sz="2400" dirty="0"/>
              <a:t>(Cardona et al., 2012)</a:t>
            </a:r>
          </a:p>
        </p:txBody>
      </p:sp>
    </p:spTree>
    <p:extLst>
      <p:ext uri="{BB962C8B-B14F-4D97-AF65-F5344CB8AC3E}">
        <p14:creationId xmlns:p14="http://schemas.microsoft.com/office/powerpoint/2010/main" val="1391070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833</TotalTime>
  <Words>2565</Words>
  <Application>Microsoft Macintosh PowerPoint</Application>
  <PresentationFormat>Widescreen</PresentationFormat>
  <Paragraphs>138</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 Boardroom</vt:lpstr>
      <vt:lpstr>Probabilistic Risk Analysis</vt:lpstr>
      <vt:lpstr>What is Probability?</vt:lpstr>
      <vt:lpstr>What is Uncertainty?</vt:lpstr>
      <vt:lpstr>Risk and Probability</vt:lpstr>
      <vt:lpstr>Risk and Probability – Flood Example</vt:lpstr>
      <vt:lpstr>Risk and Probability – Flood Example</vt:lpstr>
      <vt:lpstr>Introduction to Probabilistic Risk Analysis (PRA)</vt:lpstr>
      <vt:lpstr>Basic PRA Methodology + Examples</vt:lpstr>
      <vt:lpstr>Benefits of PRA</vt:lpstr>
      <vt:lpstr>Why Use PRA?</vt:lpstr>
      <vt:lpstr>PRA For Decision-Making Assistance</vt:lpstr>
      <vt:lpstr>Example: CAPRA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Probabilistic Risk Analysis</dc:title>
  <dc:creator>Rohan Nakra</dc:creator>
  <cp:lastModifiedBy>Nakra, Rohan</cp:lastModifiedBy>
  <cp:revision>64</cp:revision>
  <dcterms:created xsi:type="dcterms:W3CDTF">2019-06-24T21:14:13Z</dcterms:created>
  <dcterms:modified xsi:type="dcterms:W3CDTF">2020-05-22T16:54:00Z</dcterms:modified>
</cp:coreProperties>
</file>