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3" autoAdjust="0"/>
    <p:restoredTop sz="94660"/>
  </p:normalViewPr>
  <p:slideViewPr>
    <p:cSldViewPr snapToGrid="0">
      <p:cViewPr varScale="1">
        <p:scale>
          <a:sx n="92" d="100"/>
          <a:sy n="92" d="100"/>
        </p:scale>
        <p:origin x="106" y="2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10/26/2016</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10/26/2016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10/26/2016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10/26/2016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10/26/2016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10/26/2016</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OACS Service vehicles </a:t>
            </a:r>
            <a:endParaRPr lang="en-US" dirty="0"/>
          </a:p>
        </p:txBody>
      </p:sp>
      <p:sp>
        <p:nvSpPr>
          <p:cNvPr id="3" name="Subtitle 2"/>
          <p:cNvSpPr>
            <a:spLocks noGrp="1"/>
          </p:cNvSpPr>
          <p:nvPr>
            <p:ph type="subTitle" idx="1"/>
          </p:nvPr>
        </p:nvSpPr>
        <p:spPr/>
        <p:txBody>
          <a:bodyPr/>
          <a:lstStyle/>
          <a:p>
            <a:r>
              <a:rPr lang="en-US" dirty="0" smtClean="0"/>
              <a:t>2016-2017</a:t>
            </a:r>
            <a:endParaRPr lang="en-US" dirty="0"/>
          </a:p>
        </p:txBody>
      </p:sp>
    </p:spTree>
    <p:extLst>
      <p:ext uri="{BB962C8B-B14F-4D97-AF65-F5344CB8AC3E}">
        <p14:creationId xmlns:p14="http://schemas.microsoft.com/office/powerpoint/2010/main" val="4623781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695740" y="2057400"/>
            <a:ext cx="10320132" cy="4462670"/>
          </a:xfrm>
        </p:spPr>
        <p:txBody>
          <a:bodyPr>
            <a:normAutofit/>
          </a:bodyPr>
          <a:lstStyle/>
          <a:p>
            <a:r>
              <a:rPr lang="en-US" dirty="0" smtClean="0"/>
              <a:t>In order to drive an OACS vehicle you must complete the following:</a:t>
            </a:r>
          </a:p>
          <a:p>
            <a:r>
              <a:rPr lang="en-US" dirty="0" smtClean="0"/>
              <a:t>Go to Learning Exchange and in the course </a:t>
            </a:r>
            <a:r>
              <a:rPr lang="en-US" smtClean="0"/>
              <a:t>box type ”Driver </a:t>
            </a:r>
            <a:r>
              <a:rPr lang="en-US" dirty="0" smtClean="0"/>
              <a:t>Orientation” and click “Enroll” you will receive a email stating that you have been enrolled. </a:t>
            </a:r>
          </a:p>
          <a:p>
            <a:pPr lvl="1"/>
            <a:r>
              <a:rPr lang="en-US" dirty="0" smtClean="0"/>
              <a:t>Please complete the PowerPoint question and answer. </a:t>
            </a:r>
          </a:p>
          <a:p>
            <a:pPr lvl="1"/>
            <a:r>
              <a:rPr lang="en-US" dirty="0" smtClean="0"/>
              <a:t>Complete the “Driver Authorization Application” and the “Consent and Disclosure” application. Holly Jones has these at her desk in the OACS office 305 </a:t>
            </a:r>
            <a:r>
              <a:rPr lang="en-US" dirty="0" err="1" smtClean="0"/>
              <a:t>Sarratt</a:t>
            </a:r>
            <a:r>
              <a:rPr lang="en-US" dirty="0" err="1"/>
              <a:t>|</a:t>
            </a:r>
            <a:r>
              <a:rPr lang="en-US" dirty="0" err="1" smtClean="0"/>
              <a:t>Rand</a:t>
            </a:r>
            <a:r>
              <a:rPr lang="en-US" dirty="0" smtClean="0"/>
              <a:t> Hall</a:t>
            </a:r>
          </a:p>
          <a:p>
            <a:pPr lvl="1"/>
            <a:r>
              <a:rPr lang="en-US" dirty="0" smtClean="0"/>
              <a:t>Holly Jones will also need a copy of the driver’s license in order to complete the authorization. </a:t>
            </a:r>
          </a:p>
          <a:p>
            <a:pPr lvl="1"/>
            <a:r>
              <a:rPr lang="en-US" dirty="0" smtClean="0"/>
              <a:t>Please bring $10.00 cash or check </a:t>
            </a:r>
          </a:p>
          <a:p>
            <a:pPr lvl="1"/>
            <a:r>
              <a:rPr lang="en-US" dirty="0" smtClean="0"/>
              <a:t>Holly Jones submits this information to risk management and once she gets confirmation, the student will be able to drive an OACS vehicle.</a:t>
            </a:r>
            <a:endParaRPr lang="en-US" dirty="0"/>
          </a:p>
          <a:p>
            <a:pPr lvl="1"/>
            <a:r>
              <a:rPr lang="en-US" u="sng" dirty="0" smtClean="0"/>
              <a:t>New Vanderbilt policy</a:t>
            </a:r>
            <a:r>
              <a:rPr lang="en-US" dirty="0" smtClean="0"/>
              <a:t>- All students driving for Vanderbilt events whether it is an OACS vehicle or their personal vehicle, they </a:t>
            </a:r>
            <a:r>
              <a:rPr lang="en-US" b="1" u="sng" dirty="0" smtClean="0"/>
              <a:t>MUST</a:t>
            </a:r>
            <a:r>
              <a:rPr lang="en-US" dirty="0" smtClean="0"/>
              <a:t> complete the driving module.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4988" y="268356"/>
            <a:ext cx="3039021" cy="1873775"/>
          </a:xfrm>
          <a:prstGeom prst="rect">
            <a:avLst/>
          </a:prstGeom>
        </p:spPr>
      </p:pic>
    </p:spTree>
    <p:extLst>
      <p:ext uri="{BB962C8B-B14F-4D97-AF65-F5344CB8AC3E}">
        <p14:creationId xmlns:p14="http://schemas.microsoft.com/office/powerpoint/2010/main" val="22680726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Renting an OACS Vehicle</a:t>
            </a:r>
            <a:endParaRPr lang="en-US" dirty="0"/>
          </a:p>
        </p:txBody>
      </p:sp>
      <p:sp>
        <p:nvSpPr>
          <p:cNvPr id="3" name="Content Placeholder 2"/>
          <p:cNvSpPr>
            <a:spLocks noGrp="1"/>
          </p:cNvSpPr>
          <p:nvPr>
            <p:ph idx="1"/>
          </p:nvPr>
        </p:nvSpPr>
        <p:spPr/>
        <p:txBody>
          <a:bodyPr/>
          <a:lstStyle/>
          <a:p>
            <a:r>
              <a:rPr lang="en-US" dirty="0" smtClean="0"/>
              <a:t>Once the student is a certified driver, they can now rent an OACS vehicle for service.</a:t>
            </a:r>
          </a:p>
          <a:p>
            <a:r>
              <a:rPr lang="en-US" dirty="0" smtClean="0"/>
              <a:t>The student will need to go on EMS to book </a:t>
            </a:r>
            <a:r>
              <a:rPr lang="en-US" dirty="0"/>
              <a:t>a vehicle. OACS has 4 cars and 2 </a:t>
            </a:r>
            <a:r>
              <a:rPr lang="en-US" dirty="0" smtClean="0"/>
              <a:t>vans. Select the vehicle that best suites your needs.</a:t>
            </a:r>
          </a:p>
          <a:p>
            <a:r>
              <a:rPr lang="en-US" dirty="0" smtClean="0"/>
              <a:t>Once you submit your request, wait to get an email staying that your vehicle request has been approved. This may take over 24 hours.</a:t>
            </a:r>
            <a:endParaRPr lang="en-US" dirty="0"/>
          </a:p>
          <a:p>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948" y="3859696"/>
            <a:ext cx="3525078" cy="3525078"/>
          </a:xfrm>
          <a:prstGeom prst="rect">
            <a:avLst/>
          </a:prstGeom>
        </p:spPr>
      </p:pic>
    </p:spTree>
    <p:extLst>
      <p:ext uri="{BB962C8B-B14F-4D97-AF65-F5344CB8AC3E}">
        <p14:creationId xmlns:p14="http://schemas.microsoft.com/office/powerpoint/2010/main" val="3522606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OACS Vehicles</a:t>
            </a:r>
            <a:endParaRPr lang="en-US" dirty="0"/>
          </a:p>
        </p:txBody>
      </p:sp>
      <p:sp>
        <p:nvSpPr>
          <p:cNvPr id="3" name="Content Placeholder 2"/>
          <p:cNvSpPr>
            <a:spLocks noGrp="1"/>
          </p:cNvSpPr>
          <p:nvPr>
            <p:ph idx="1"/>
          </p:nvPr>
        </p:nvSpPr>
        <p:spPr/>
        <p:txBody>
          <a:bodyPr/>
          <a:lstStyle/>
          <a:p>
            <a:r>
              <a:rPr lang="en-US" dirty="0" smtClean="0"/>
              <a:t>Each of the OACS vehicles will have the following items:</a:t>
            </a:r>
          </a:p>
          <a:p>
            <a:pPr lvl="1"/>
            <a:r>
              <a:rPr lang="en-US" dirty="0" smtClean="0"/>
              <a:t>A laminated emergency sheet with directions to follow in case of </a:t>
            </a:r>
          </a:p>
          <a:p>
            <a:pPr marL="274320" lvl="1" indent="0">
              <a:buNone/>
            </a:pPr>
            <a:r>
              <a:rPr lang="en-US" dirty="0"/>
              <a:t> </a:t>
            </a:r>
            <a:r>
              <a:rPr lang="en-US" dirty="0" smtClean="0"/>
              <a:t>   an emergency and numbers to call.</a:t>
            </a:r>
          </a:p>
          <a:p>
            <a:pPr lvl="1"/>
            <a:r>
              <a:rPr lang="en-US" dirty="0" smtClean="0"/>
              <a:t>A pen </a:t>
            </a:r>
          </a:p>
          <a:p>
            <a:pPr lvl="1"/>
            <a:r>
              <a:rPr lang="en-US" dirty="0" smtClean="0"/>
              <a:t>Vehicle accident reporting kit- This envelope contains reporting</a:t>
            </a:r>
          </a:p>
          <a:p>
            <a:pPr marL="274320" lvl="1" indent="0">
              <a:buNone/>
            </a:pPr>
            <a:r>
              <a:rPr lang="en-US" dirty="0"/>
              <a:t> </a:t>
            </a:r>
            <a:r>
              <a:rPr lang="en-US" dirty="0" smtClean="0"/>
              <a:t>    tools for the student to use when documenting an accident.</a:t>
            </a:r>
          </a:p>
          <a:p>
            <a:pPr lvl="1"/>
            <a:r>
              <a:rPr lang="en-US" dirty="0" smtClean="0"/>
              <a:t>Little orange envelope with:</a:t>
            </a:r>
          </a:p>
          <a:p>
            <a:pPr lvl="2"/>
            <a:r>
              <a:rPr lang="en-US" dirty="0" smtClean="0"/>
              <a:t>Enterprise Maintenance card- This card can be used if the vehicle gets a                                                                             </a:t>
            </a:r>
          </a:p>
          <a:p>
            <a:pPr marL="548640" lvl="2" indent="0">
              <a:buNone/>
            </a:pPr>
            <a:r>
              <a:rPr lang="en-US" dirty="0"/>
              <a:t> </a:t>
            </a:r>
            <a:r>
              <a:rPr lang="en-US" dirty="0" smtClean="0"/>
              <a:t>   flat tire or the vehicle breaks down.</a:t>
            </a:r>
            <a:endParaRPr lang="en-US" dirty="0"/>
          </a:p>
          <a:p>
            <a:pPr lvl="2"/>
            <a:r>
              <a:rPr lang="en-US" dirty="0" smtClean="0"/>
              <a:t>Insurance card</a:t>
            </a:r>
          </a:p>
          <a:p>
            <a:pPr lvl="2"/>
            <a:r>
              <a:rPr lang="en-US" dirty="0" smtClean="0"/>
              <a:t>Vehicle registration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533860" y="2168387"/>
            <a:ext cx="5671931" cy="3190461"/>
          </a:xfrm>
          <a:prstGeom prst="rect">
            <a:avLst/>
          </a:prstGeom>
        </p:spPr>
      </p:pic>
    </p:spTree>
    <p:extLst>
      <p:ext uri="{BB962C8B-B14F-4D97-AF65-F5344CB8AC3E}">
        <p14:creationId xmlns:p14="http://schemas.microsoft.com/office/powerpoint/2010/main" val="29030320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OACS Vehicles</a:t>
            </a:r>
            <a:endParaRPr lang="en-US" dirty="0"/>
          </a:p>
        </p:txBody>
      </p:sp>
      <p:sp>
        <p:nvSpPr>
          <p:cNvPr id="3" name="Content Placeholder 2"/>
          <p:cNvSpPr>
            <a:spLocks noGrp="1"/>
          </p:cNvSpPr>
          <p:nvPr>
            <p:ph idx="1"/>
          </p:nvPr>
        </p:nvSpPr>
        <p:spPr/>
        <p:txBody>
          <a:bodyPr/>
          <a:lstStyle/>
          <a:p>
            <a:r>
              <a:rPr lang="en-US" dirty="0" smtClean="0"/>
              <a:t>Each of the OACS vehicles have a small plastic tote containing:</a:t>
            </a:r>
          </a:p>
          <a:p>
            <a:pPr lvl="1"/>
            <a:r>
              <a:rPr lang="en-US" dirty="0" smtClean="0"/>
              <a:t>Windex</a:t>
            </a:r>
          </a:p>
          <a:p>
            <a:pPr lvl="1"/>
            <a:r>
              <a:rPr lang="en-US" dirty="0" smtClean="0"/>
              <a:t>Paper towels</a:t>
            </a:r>
          </a:p>
          <a:p>
            <a:pPr lvl="1"/>
            <a:r>
              <a:rPr lang="en-US" dirty="0" smtClean="0"/>
              <a:t>Ice scrapper</a:t>
            </a:r>
          </a:p>
          <a:p>
            <a:pPr lvl="1"/>
            <a:r>
              <a:rPr lang="en-US" dirty="0" smtClean="0"/>
              <a:t>Please use these items when you feel like it is necessary.</a:t>
            </a:r>
          </a:p>
          <a:p>
            <a:pPr lvl="1"/>
            <a:r>
              <a:rPr lang="en-US" dirty="0" smtClean="0"/>
              <a:t>Two of the vehicles are parked under the trees and they have tarps on the windshield to protect the windshield from the sap that falls from the trees. Please remove this before you drive the vehicle and please put the tarp back on the windshield when you are done using the vehicle.   </a:t>
            </a:r>
          </a:p>
        </p:txBody>
      </p:sp>
    </p:spTree>
    <p:extLst>
      <p:ext uri="{BB962C8B-B14F-4D97-AF65-F5344CB8AC3E}">
        <p14:creationId xmlns:p14="http://schemas.microsoft.com/office/powerpoint/2010/main" val="2611334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Park the Vehicles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45648" y="2594113"/>
            <a:ext cx="7179733" cy="4038600"/>
          </a:xfrm>
        </p:spPr>
      </p:pic>
      <p:sp>
        <p:nvSpPr>
          <p:cNvPr id="5" name="TextBox 4"/>
          <p:cNvSpPr txBox="1"/>
          <p:nvPr/>
        </p:nvSpPr>
        <p:spPr>
          <a:xfrm>
            <a:off x="397565" y="2594113"/>
            <a:ext cx="3985591" cy="2308324"/>
          </a:xfrm>
          <a:prstGeom prst="rect">
            <a:avLst/>
          </a:prstGeom>
          <a:noFill/>
        </p:spPr>
        <p:txBody>
          <a:bodyPr wrap="square" rtlCol="0">
            <a:spAutoFit/>
          </a:bodyPr>
          <a:lstStyle/>
          <a:p>
            <a:pPr marL="285750" indent="-285750">
              <a:buFont typeface="Arial" panose="020B0604020202020204" pitchFamily="34" charset="0"/>
              <a:buChar char="•"/>
            </a:pPr>
            <a:r>
              <a:rPr lang="en-US" dirty="0" smtClean="0">
                <a:solidFill>
                  <a:schemeClr val="accent1"/>
                </a:solidFill>
              </a:rPr>
              <a:t>The Parking lot is located on West Side Row off of Vanderbilt Place. </a:t>
            </a:r>
          </a:p>
          <a:p>
            <a:pPr marL="285750" indent="-285750">
              <a:buFont typeface="Arial" panose="020B0604020202020204" pitchFamily="34" charset="0"/>
              <a:buChar char="•"/>
            </a:pPr>
            <a:r>
              <a:rPr lang="en-US" dirty="0" smtClean="0">
                <a:solidFill>
                  <a:schemeClr val="accent1"/>
                </a:solidFill>
              </a:rPr>
              <a:t>Please park the cars in the three designated spots for “Office of Active Citizenship and Service”</a:t>
            </a:r>
          </a:p>
          <a:p>
            <a:pPr marL="285750" indent="-285750">
              <a:buFont typeface="Arial" panose="020B0604020202020204" pitchFamily="34" charset="0"/>
              <a:buChar char="•"/>
            </a:pPr>
            <a:r>
              <a:rPr lang="en-US" dirty="0" smtClean="0">
                <a:solidFill>
                  <a:schemeClr val="accent1"/>
                </a:solidFill>
              </a:rPr>
              <a:t>These parking spaces are too small for the vans, so please only park the cars in these spots. </a:t>
            </a:r>
            <a:endParaRPr lang="en-US" dirty="0">
              <a:solidFill>
                <a:schemeClr val="accent1"/>
              </a:solidFill>
            </a:endParaRPr>
          </a:p>
        </p:txBody>
      </p:sp>
    </p:spTree>
    <p:extLst>
      <p:ext uri="{BB962C8B-B14F-4D97-AF65-F5344CB8AC3E}">
        <p14:creationId xmlns:p14="http://schemas.microsoft.com/office/powerpoint/2010/main" val="23540106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Park the Vehicles</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700" y="1818861"/>
            <a:ext cx="7886987" cy="4621696"/>
          </a:xfrm>
        </p:spPr>
      </p:pic>
      <p:sp>
        <p:nvSpPr>
          <p:cNvPr id="7" name="TextBox 6"/>
          <p:cNvSpPr txBox="1"/>
          <p:nvPr/>
        </p:nvSpPr>
        <p:spPr>
          <a:xfrm>
            <a:off x="437321" y="2912165"/>
            <a:ext cx="3359426"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solidFill>
                  <a:schemeClr val="accent1"/>
                </a:solidFill>
              </a:rPr>
              <a:t>Please park the vehicles as shown in the picture. </a:t>
            </a:r>
          </a:p>
          <a:p>
            <a:pPr marL="285750" indent="-285750">
              <a:buFont typeface="Arial" panose="020B0604020202020204" pitchFamily="34" charset="0"/>
              <a:buChar char="•"/>
            </a:pPr>
            <a:r>
              <a:rPr lang="en-US" dirty="0" smtClean="0">
                <a:solidFill>
                  <a:schemeClr val="accent1"/>
                </a:solidFill>
              </a:rPr>
              <a:t>The vehicle in the front and in the back should be the only two with a tarp because they are parked closer to the trees.</a:t>
            </a:r>
            <a:endParaRPr lang="en-US" dirty="0">
              <a:solidFill>
                <a:schemeClr val="accent1"/>
              </a:solidFill>
            </a:endParaRPr>
          </a:p>
        </p:txBody>
      </p:sp>
    </p:spTree>
    <p:extLst>
      <p:ext uri="{BB962C8B-B14F-4D97-AF65-F5344CB8AC3E}">
        <p14:creationId xmlns:p14="http://schemas.microsoft.com/office/powerpoint/2010/main" val="209606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and where to pick up the keys</a:t>
            </a:r>
            <a:endParaRPr lang="en-US" dirty="0"/>
          </a:p>
        </p:txBody>
      </p:sp>
      <p:sp>
        <p:nvSpPr>
          <p:cNvPr id="3" name="Content Placeholder 2"/>
          <p:cNvSpPr>
            <a:spLocks noGrp="1"/>
          </p:cNvSpPr>
          <p:nvPr>
            <p:ph idx="1"/>
          </p:nvPr>
        </p:nvSpPr>
        <p:spPr/>
        <p:txBody>
          <a:bodyPr/>
          <a:lstStyle/>
          <a:p>
            <a:r>
              <a:rPr lang="en-US" dirty="0" smtClean="0"/>
              <a:t>The vehicle keys will be located in a black box on Holly Jones desk.</a:t>
            </a:r>
          </a:p>
          <a:p>
            <a:pPr lvl="1"/>
            <a:r>
              <a:rPr lang="en-US" dirty="0" smtClean="0"/>
              <a:t>When the student picks up the key they will need to pick up the form beside the box and make sure they fill it out when they return the key.</a:t>
            </a:r>
          </a:p>
          <a:p>
            <a:r>
              <a:rPr lang="en-US" dirty="0" smtClean="0"/>
              <a:t>The keys will be in an orange envelope with the students name on it, the envelopes are in alphabetical order by the students last name. </a:t>
            </a:r>
          </a:p>
          <a:p>
            <a:r>
              <a:rPr lang="en-US" dirty="0" smtClean="0"/>
              <a:t>If the student has a vehicle assigned to them for the weekend, they will need to pick up their key between 3:00pm-4:30pm on Friday.</a:t>
            </a:r>
          </a:p>
          <a:p>
            <a:r>
              <a:rPr lang="en-US" dirty="0" smtClean="0"/>
              <a:t>If a student is done using the vehicle after hours they will turn their key into the </a:t>
            </a:r>
            <a:r>
              <a:rPr lang="en-US" dirty="0" err="1" smtClean="0"/>
              <a:t>Sarratt</a:t>
            </a:r>
            <a:r>
              <a:rPr lang="en-US" dirty="0" smtClean="0"/>
              <a:t> box office.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10034">
            <a:off x="9485243" y="347869"/>
            <a:ext cx="2819399" cy="2534478"/>
          </a:xfrm>
          <a:prstGeom prst="rect">
            <a:avLst/>
          </a:prstGeom>
        </p:spPr>
      </p:pic>
    </p:spTree>
    <p:extLst>
      <p:ext uri="{BB962C8B-B14F-4D97-AF65-F5344CB8AC3E}">
        <p14:creationId xmlns:p14="http://schemas.microsoft.com/office/powerpoint/2010/main" val="3992132094"/>
      </p:ext>
    </p:extLst>
  </p:cSld>
  <p:clrMapOvr>
    <a:masterClrMapping/>
  </p:clrMapOvr>
  <p:timing>
    <p:tnLst>
      <p:par>
        <p:cTn id="1" dur="indefinite" restart="never" nodeType="tmRoot"/>
      </p:par>
    </p:tn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TM03457444[[fn=Basis]]</Template>
  <TotalTime>1758</TotalTime>
  <Words>640</Words>
  <Application>Microsoft Office PowerPoint</Application>
  <PresentationFormat>Widescreen</PresentationFormat>
  <Paragraphs>47</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Corbel</vt:lpstr>
      <vt:lpstr>Basis</vt:lpstr>
      <vt:lpstr>OACS Service vehicles </vt:lpstr>
      <vt:lpstr> </vt:lpstr>
      <vt:lpstr>Renting an OACS Vehicle</vt:lpstr>
      <vt:lpstr>Using OACS Vehicles</vt:lpstr>
      <vt:lpstr>Using OACS Vehicles</vt:lpstr>
      <vt:lpstr>Where to Park the Vehicles</vt:lpstr>
      <vt:lpstr>Where to Park the Vehicles</vt:lpstr>
      <vt:lpstr>When and where to pick up the keys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OACS Service vehicles</dc:title>
  <dc:creator>Jones, Holly Jean</dc:creator>
  <cp:lastModifiedBy>Brown, David</cp:lastModifiedBy>
  <cp:revision>16</cp:revision>
  <dcterms:created xsi:type="dcterms:W3CDTF">2016-06-07T14:39:09Z</dcterms:created>
  <dcterms:modified xsi:type="dcterms:W3CDTF">2016-10-26T19:19:57Z</dcterms:modified>
</cp:coreProperties>
</file>