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1" r:id="rId4"/>
    <p:sldId id="259" r:id="rId5"/>
    <p:sldId id="258"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73260" autoAdjust="0"/>
  </p:normalViewPr>
  <p:slideViewPr>
    <p:cSldViewPr>
      <p:cViewPr varScale="1">
        <p:scale>
          <a:sx n="51" d="100"/>
          <a:sy n="51" d="100"/>
        </p:scale>
        <p:origin x="-2502" y="-96"/>
      </p:cViewPr>
      <p:guideLst>
        <p:guide orient="horz" pos="2160"/>
        <p:guide pos="2880"/>
      </p:guideLst>
    </p:cSldViewPr>
  </p:slideViewPr>
  <p:notesTextViewPr>
    <p:cViewPr>
      <p:scale>
        <a:sx n="1" d="1"/>
        <a:sy n="1" d="1"/>
      </p:scale>
      <p:origin x="0" y="678"/>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D3E59-93EB-4B28-B770-C7933296662B}" type="datetimeFigureOut">
              <a:rPr lang="en-US" smtClean="0"/>
              <a:pPr/>
              <a:t>8/16/2011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E0199-14DE-4F9B-9AB7-1122D6CD7B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Speaker Notes:</a:t>
            </a:r>
          </a:p>
          <a:p>
            <a:pPr>
              <a:buFont typeface="Arial" pitchFamily="34" charset="0"/>
              <a:buChar char="•"/>
            </a:pPr>
            <a:r>
              <a:rPr lang="en-US" dirty="0" smtClean="0"/>
              <a:t>Presenter should be familiar</a:t>
            </a:r>
            <a:r>
              <a:rPr lang="en-US" baseline="0" dirty="0" smtClean="0"/>
              <a:t> with the content of the What Works Brief #23. Consider using the What Works Brief #23 handout as a supplemental source. Additionally, provide participants with the “Temperament Continuum” handout included in What Works Brief #23.</a:t>
            </a:r>
          </a:p>
          <a:p>
            <a:pPr>
              <a:buFont typeface="Arial" pitchFamily="34" charset="0"/>
              <a:buChar char="•"/>
            </a:pPr>
            <a:r>
              <a:rPr lang="en-US" baseline="0" dirty="0" smtClean="0"/>
              <a:t>Welcome the participants.</a:t>
            </a:r>
          </a:p>
          <a:p>
            <a:pPr>
              <a:buFont typeface="Arial" pitchFamily="34" charset="0"/>
              <a:buChar char="•"/>
            </a:pPr>
            <a:r>
              <a:rPr lang="en-US" baseline="0" dirty="0" smtClean="0"/>
              <a:t>Take care of any logistics (e.g., length of time for session, break, handouts).</a:t>
            </a:r>
          </a:p>
          <a:p>
            <a:pPr>
              <a:buFont typeface="Arial" pitchFamily="34" charset="0"/>
              <a:buChar char="•"/>
            </a:pPr>
            <a:r>
              <a:rPr lang="en-US" baseline="0" dirty="0" smtClean="0"/>
              <a:t>Pass out the pre-training survey for all participants to complete and turn in, if desired.</a:t>
            </a:r>
            <a:endParaRPr lang="en-US" dirty="0" smtClean="0"/>
          </a:p>
          <a:p>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Refer</a:t>
            </a:r>
            <a:r>
              <a:rPr lang="en-US" baseline="0" dirty="0" smtClean="0"/>
              <a:t> to Laura from the beginning of this training. </a:t>
            </a:r>
            <a:r>
              <a:rPr lang="en-US" baseline="0" dirty="0" smtClean="0"/>
              <a:t>Have participants read Laura’s vignette again. Ask </a:t>
            </a:r>
            <a:r>
              <a:rPr lang="en-US" baseline="0" dirty="0" smtClean="0"/>
              <a:t>participants to identify specific strategies to support Laura.</a:t>
            </a:r>
          </a:p>
          <a:p>
            <a:endParaRPr lang="en-US" baseline="0" dirty="0" smtClean="0"/>
          </a:p>
          <a:p>
            <a:r>
              <a:rPr lang="en-US" baseline="0" dirty="0" smtClean="0"/>
              <a:t>Suggested Responses:</a:t>
            </a:r>
          </a:p>
          <a:p>
            <a:pPr>
              <a:buFont typeface="Arial" pitchFamily="34" charset="0"/>
              <a:buChar char="•"/>
            </a:pPr>
            <a:r>
              <a:rPr lang="en-US" baseline="0" dirty="0" smtClean="0"/>
              <a:t>Talk with Laura’s family about her temperament and home routines.</a:t>
            </a:r>
          </a:p>
          <a:p>
            <a:pPr>
              <a:buFont typeface="Arial" pitchFamily="34" charset="0"/>
              <a:buChar char="•"/>
            </a:pPr>
            <a:r>
              <a:rPr lang="en-US" baseline="0" dirty="0" smtClean="0"/>
              <a:t>When Laura is hungry or tired: Verbally label and help Laura label her emotions; provide a consistent and predictable eating and napping schedule.</a:t>
            </a:r>
          </a:p>
          <a:p>
            <a:pPr>
              <a:buFont typeface="Arial" pitchFamily="34" charset="0"/>
              <a:buChar char="•"/>
            </a:pPr>
            <a:r>
              <a:rPr lang="en-US" baseline="0" dirty="0" smtClean="0"/>
              <a:t>When Laura wants to run, climb, and jump: Ensure that Laura has ample opportunity for gross motor activities.</a:t>
            </a:r>
          </a:p>
          <a:p>
            <a:pPr>
              <a:buFont typeface="Arial" pitchFamily="34" charset="0"/>
              <a:buChar char="•"/>
            </a:pPr>
            <a:r>
              <a:rPr lang="en-US" baseline="0" dirty="0" smtClean="0"/>
              <a:t>When Laura does not want to participate in quiet activities: Allow Laura to make choices of quiet activities; support her recognition that quiet activities can be calming.</a:t>
            </a:r>
          </a:p>
          <a:p>
            <a:pPr>
              <a:buFont typeface="Arial" pitchFamily="34" charset="0"/>
              <a:buChar char="•"/>
            </a:pPr>
            <a:r>
              <a:rPr lang="en-US" baseline="0" dirty="0" smtClean="0"/>
              <a:t>Difficulty transitioning and </a:t>
            </a:r>
            <a:r>
              <a:rPr lang="en-US" baseline="0" dirty="0" err="1" smtClean="0"/>
              <a:t>tantruming</a:t>
            </a:r>
            <a:r>
              <a:rPr lang="en-US" baseline="0" dirty="0" smtClean="0"/>
              <a:t>: Support Laura’s transitioning through verbal, non-verbal, and picture transition cues; Ensure Laura understandings what will happen in the next </a:t>
            </a:r>
            <a:r>
              <a:rPr lang="en-US" baseline="0" dirty="0" smtClean="0"/>
              <a:t>activity.</a:t>
            </a:r>
          </a:p>
          <a:p>
            <a:pPr>
              <a:buFont typeface="Arial" pitchFamily="34" charset="0"/>
              <a:buChar char="•"/>
            </a:pPr>
            <a:endParaRPr lang="en-US" baseline="0" dirty="0" smtClean="0"/>
          </a:p>
          <a:p>
            <a:pPr>
              <a:buFont typeface="Arial" pitchFamily="34" charset="0"/>
              <a:buNone/>
            </a:pPr>
            <a:r>
              <a:rPr lang="en-US" baseline="0" dirty="0" smtClean="0"/>
              <a:t>Thank the participants for attending and have them complete the evaluation form, if appropriate. </a:t>
            </a:r>
          </a:p>
          <a:p>
            <a:pPr>
              <a:buFont typeface="Arial" pitchFamily="34" charset="0"/>
              <a:buNone/>
            </a:pPr>
            <a:r>
              <a:rPr lang="en-US" baseline="0" dirty="0" smtClean="0"/>
              <a:t>Distribute the certificate of attendance, if appropriate.</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Describe</a:t>
            </a:r>
            <a:r>
              <a:rPr lang="en-US" baseline="0" dirty="0" smtClean="0"/>
              <a:t> </a:t>
            </a:r>
            <a:r>
              <a:rPr lang="en-US" baseline="0" dirty="0" smtClean="0"/>
              <a:t>in greater detail </a:t>
            </a:r>
            <a:r>
              <a:rPr lang="en-US" baseline="0" dirty="0" smtClean="0"/>
              <a:t>for participants the </a:t>
            </a:r>
            <a:r>
              <a:rPr lang="en-US" baseline="0" dirty="0" smtClean="0"/>
              <a:t>three types of temperament:</a:t>
            </a:r>
          </a:p>
          <a:p>
            <a:pPr>
              <a:buFont typeface="Arial" pitchFamily="34" charset="0"/>
              <a:buChar char="•"/>
            </a:pPr>
            <a:r>
              <a:rPr lang="en-US" baseline="0" dirty="0" smtClean="0"/>
              <a:t>Easy or flexible children tend to be happy, regular in sleeping and eating habits, adaptable, calm and not easily upset.</a:t>
            </a:r>
          </a:p>
          <a:p>
            <a:pPr>
              <a:buFont typeface="Arial" pitchFamily="34" charset="0"/>
              <a:buChar char="•"/>
            </a:pPr>
            <a:r>
              <a:rPr lang="en-US" baseline="0" dirty="0" smtClean="0"/>
              <a:t>Active or feisty children may be fussy, irregular in feeding and sleeping habits, fearful of new people and situations, easily upset by noise and stimulation and intense in their interactions.</a:t>
            </a:r>
          </a:p>
          <a:p>
            <a:pPr>
              <a:buFont typeface="Arial" pitchFamily="34" charset="0"/>
              <a:buChar char="•"/>
            </a:pPr>
            <a:r>
              <a:rPr lang="en-US" baseline="0" dirty="0" smtClean="0"/>
              <a:t>Slow to warm or cautious children may be less active or tend to be fussy, and may withdraw or react negatively to new situations; but over time they may become more positive with repeated exposure to a new person, object, or situation</a:t>
            </a:r>
            <a:r>
              <a:rPr lang="en-US" baseline="0" dirty="0" smtClean="0"/>
              <a:t>.</a:t>
            </a:r>
          </a:p>
          <a:p>
            <a:pPr>
              <a:buFont typeface="Arial" pitchFamily="34" charset="0"/>
              <a:buChar char="•"/>
            </a:pPr>
            <a:endParaRPr lang="en-US" baseline="0" dirty="0" smtClean="0"/>
          </a:p>
          <a:p>
            <a:pPr>
              <a:buFont typeface="Arial" pitchFamily="34" charset="0"/>
              <a:buNone/>
            </a:pPr>
            <a:r>
              <a:rPr lang="en-US" baseline="0" dirty="0" smtClean="0"/>
              <a:t>Emphasize </a:t>
            </a:r>
            <a:r>
              <a:rPr lang="en-US" baseline="0" dirty="0" smtClean="0"/>
              <a:t>for participants that </a:t>
            </a:r>
            <a:r>
              <a:rPr lang="en-US" baseline="0" dirty="0" smtClean="0"/>
              <a:t>not all children’s temperaments fall neatly into one of the three temperament types. Also, children’s behaviors and reactions can vary by situation, developmental level, and family/caregiver culture.</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endParaRPr lang="en-US" dirty="0" smtClean="0"/>
          </a:p>
          <a:p>
            <a:r>
              <a:rPr lang="en-US" dirty="0" smtClean="0"/>
              <a:t>Ask</a:t>
            </a:r>
            <a:r>
              <a:rPr lang="en-US" baseline="0" dirty="0" smtClean="0"/>
              <a:t> participants to read the vignette and respond to the following question: What aspects of Laura’s behavior could be related to her temperament? How could you learn more about Laura to decide if her behaviors </a:t>
            </a:r>
            <a:r>
              <a:rPr lang="en-US" baseline="0" dirty="0" smtClean="0"/>
              <a:t>could be </a:t>
            </a:r>
            <a:r>
              <a:rPr lang="en-US" baseline="0" dirty="0" smtClean="0"/>
              <a:t>related to </a:t>
            </a:r>
            <a:r>
              <a:rPr lang="en-US" baseline="0" dirty="0" smtClean="0"/>
              <a:t>her temperament</a:t>
            </a:r>
            <a:r>
              <a:rPr lang="en-US" baseline="0" dirty="0" smtClean="0"/>
              <a:t>?</a:t>
            </a:r>
          </a:p>
          <a:p>
            <a:endParaRPr lang="en-US" baseline="0" dirty="0" smtClean="0"/>
          </a:p>
          <a:p>
            <a:r>
              <a:rPr lang="en-US" baseline="0" dirty="0" smtClean="0"/>
              <a:t>Suggested Response: All of Laura’s behaviors may </a:t>
            </a:r>
            <a:r>
              <a:rPr lang="en-US" baseline="0" dirty="0" smtClean="0"/>
              <a:t>be </a:t>
            </a:r>
            <a:r>
              <a:rPr lang="en-US" baseline="0" dirty="0" smtClean="0"/>
              <a:t>related to her </a:t>
            </a:r>
            <a:r>
              <a:rPr lang="en-US" baseline="0" dirty="0" smtClean="0"/>
              <a:t>temperament though they could also indicate other issues. It is important to talk with the child’s family and other caregivers to better understand possible reasons for her behavior.</a:t>
            </a:r>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Speaker Notes: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Talk about the importance of avoiding </a:t>
            </a:r>
            <a:r>
              <a:rPr lang="en-US" baseline="0" dirty="0" smtClean="0"/>
              <a:t>temperament </a:t>
            </a:r>
            <a:r>
              <a:rPr lang="en-US" baseline="0" dirty="0" smtClean="0"/>
              <a:t>labels as indicating “good” and “bad” child qualities. Each child’s temperament can make a contribution to the </a:t>
            </a:r>
            <a:r>
              <a:rPr lang="en-US" baseline="0" dirty="0" smtClean="0"/>
              <a:t>program/classroom group</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Ask participants to reflect on the children in their programs. What </a:t>
            </a:r>
            <a:r>
              <a:rPr lang="en-US" baseline="0" dirty="0" smtClean="0"/>
              <a:t>could </a:t>
            </a:r>
            <a:r>
              <a:rPr lang="en-US" baseline="0" dirty="0" smtClean="0"/>
              <a:t>children with the three different temperament groups bring to their programs?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Suggested Responses: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The active or feisty children are often leaders and creators of games, or initiators of play.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slow to warm or cautious children may observe situations carefully and help you notice things you hadn’t seen before.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flexible or easy child may easily take on new play partners.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aseline="0" dirty="0" smtClean="0"/>
              <a:t>It is important to recognize, value, and integrate each child’s unique strengths rather than trying to change children’s temperament.</a:t>
            </a:r>
          </a:p>
          <a:p>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endParaRPr lang="en-US" dirty="0" smtClean="0"/>
          </a:p>
          <a:p>
            <a:r>
              <a:rPr lang="en-US" dirty="0" smtClean="0"/>
              <a:t>Ask</a:t>
            </a:r>
            <a:r>
              <a:rPr lang="en-US" baseline="0" dirty="0" smtClean="0"/>
              <a:t> participants for some examples of why a child’s temperament is important to caregivers and families as they support their </a:t>
            </a:r>
            <a:r>
              <a:rPr lang="en-US" baseline="0" dirty="0" smtClean="0"/>
              <a:t>children’s development and learning.</a:t>
            </a:r>
            <a:endParaRPr lang="en-US" baseline="0" dirty="0" smtClean="0"/>
          </a:p>
          <a:p>
            <a:endParaRPr lang="en-US" baseline="0" dirty="0" smtClean="0"/>
          </a:p>
          <a:p>
            <a:r>
              <a:rPr lang="en-US" baseline="0" dirty="0" smtClean="0"/>
              <a:t>A “goodness of fit” is the extent to which a classroom or program matches the temperament of individual children. If a good fit is not found, caregivers can improve the goodness of fit by adapting his/her approach to meet the needs of the child.</a:t>
            </a:r>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endParaRPr lang="en-US" dirty="0" smtClean="0"/>
          </a:p>
          <a:p>
            <a:r>
              <a:rPr lang="en-US" dirty="0" smtClean="0"/>
              <a:t>Emphasize</a:t>
            </a:r>
            <a:r>
              <a:rPr lang="en-US" baseline="0" dirty="0" smtClean="0"/>
              <a:t> that understanding our own temperament is a way to see a classroom or program through a child’s eyes. Ask participants to respond to the questions on the slide.</a:t>
            </a:r>
          </a:p>
          <a:p>
            <a:endParaRPr lang="en-US" dirty="0" smtClean="0"/>
          </a:p>
          <a:p>
            <a:r>
              <a:rPr lang="en-US" dirty="0" smtClean="0"/>
              <a:t>Suggested Responses:</a:t>
            </a:r>
          </a:p>
          <a:p>
            <a:r>
              <a:rPr lang="en-US" baseline="0" dirty="0" smtClean="0"/>
              <a:t>For example, a caregiver who enjoys movement, loud music playing, and constant bustle might try to imagine what it would feel like to spend all day in a setting that was calm, hushed, and quiet. Being in a classroom attuned to a different temperament type than your own could be quite difficult, stressful, and perhaps boring.</a:t>
            </a:r>
          </a:p>
          <a:p>
            <a:endParaRPr lang="en-US" baseline="0" dirty="0" smtClean="0"/>
          </a:p>
          <a:p>
            <a:r>
              <a:rPr lang="en-US" baseline="0" dirty="0" smtClean="0"/>
              <a:t>This is a reflective process and can help you become more attuned to the experience of each child within your care. Next, you can decide on adjustments that might be needed to create a better fit for each child in your program.</a:t>
            </a:r>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endParaRPr lang="en-US" dirty="0" smtClean="0"/>
          </a:p>
          <a:p>
            <a:r>
              <a:rPr lang="en-US" dirty="0" smtClean="0"/>
              <a:t>Again emphasize for participants that families</a:t>
            </a:r>
            <a:r>
              <a:rPr lang="en-US" baseline="0" dirty="0" smtClean="0"/>
              <a:t> are important to understanding children’s temperament. </a:t>
            </a:r>
            <a:r>
              <a:rPr lang="en-US" dirty="0" smtClean="0"/>
              <a:t>Review </a:t>
            </a:r>
            <a:r>
              <a:rPr lang="en-US" dirty="0" smtClean="0"/>
              <a:t>the information on the slide.</a:t>
            </a:r>
            <a:r>
              <a:rPr lang="en-US" baseline="0" dirty="0" smtClean="0"/>
              <a:t> Participants can learn that family culture may play a role in children’s temperament. For example, </a:t>
            </a:r>
            <a:r>
              <a:rPr lang="en-US" baseline="0" dirty="0" smtClean="0"/>
              <a:t>children </a:t>
            </a:r>
            <a:r>
              <a:rPr lang="en-US" baseline="0" dirty="0" smtClean="0"/>
              <a:t>from some cultures have a closer attachment to primary caregivers than children in other cultures. </a:t>
            </a:r>
            <a:r>
              <a:rPr lang="en-US" baseline="0" dirty="0" smtClean="0"/>
              <a:t>The temperament categories may not be appropriate for children from all cultures. What </a:t>
            </a:r>
            <a:r>
              <a:rPr lang="en-US" baseline="0" dirty="0" smtClean="0"/>
              <a:t>may be considered “slow to warm or cautious” may be considered “easy and flexible” by some families. Caregivers can seek to know more about the temperament characteristics valued in the home. It is critical to listen to how the family feels about the temperament characteristics of their child. Caregivers and families can determine an appropriate balance between the child’s temperament, the family’s preferences, and the policies of the early childhood program.</a:t>
            </a:r>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Speaker</a:t>
            </a:r>
            <a:r>
              <a:rPr lang="en-US" baseline="0" dirty="0" smtClean="0"/>
              <a:t> Notes:</a:t>
            </a:r>
          </a:p>
          <a:p>
            <a:endParaRPr lang="en-US" baseline="0" dirty="0" smtClean="0"/>
          </a:p>
          <a:p>
            <a:r>
              <a:rPr lang="en-US" baseline="0" dirty="0" smtClean="0"/>
              <a:t>Review information presented on the PowerPoint slide. Tell </a:t>
            </a:r>
            <a:r>
              <a:rPr lang="en-US" baseline="0" dirty="0" smtClean="0"/>
              <a:t>participants that by respecting and valuing children’s temperament types, caregivers and teachers can better meet the children’s needs. In essence, we can look for ways to have a better fit between the program and the child.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Speaker Notes:</a:t>
            </a:r>
          </a:p>
          <a:p>
            <a:endParaRPr lang="en-US" dirty="0" smtClean="0"/>
          </a:p>
          <a:p>
            <a:r>
              <a:rPr lang="en-US" baseline="0" dirty="0" smtClean="0"/>
              <a:t>Ask participants for ideas about </a:t>
            </a:r>
            <a:r>
              <a:rPr lang="en-US" baseline="0" dirty="0" err="1" smtClean="0"/>
              <a:t>caregiving</a:t>
            </a:r>
            <a:r>
              <a:rPr lang="en-US" baseline="0" dirty="0" smtClean="0"/>
              <a:t> practices particularly well-suited to each of the three temperament types.</a:t>
            </a:r>
          </a:p>
          <a:p>
            <a:r>
              <a:rPr lang="en-US" baseline="0" dirty="0" smtClean="0"/>
              <a:t>Suggested Responses:</a:t>
            </a:r>
          </a:p>
          <a:p>
            <a:r>
              <a:rPr lang="en-US" baseline="0" dirty="0" smtClean="0"/>
              <a:t>For children with each of the three temperament types, it may be important for caregivers to do the following:</a:t>
            </a:r>
          </a:p>
          <a:p>
            <a:pPr>
              <a:buFont typeface="Arial" pitchFamily="34" charset="0"/>
              <a:buChar char="•"/>
            </a:pPr>
            <a:r>
              <a:rPr lang="en-US" dirty="0" smtClean="0"/>
              <a:t>Easy or flexible: Check in with child frequently;</a:t>
            </a:r>
            <a:r>
              <a:rPr lang="en-US" baseline="0" dirty="0" smtClean="0"/>
              <a:t> initiate communication about child’s emotions; help the child use language to understand and express emotions, feelings, and reactions; encourage the child to seek help when needed; work to help the child communicate his/her feelings to others (e.g., “when Jack takes your block, you can tell him, ‘I’m using that.’”</a:t>
            </a:r>
            <a:endParaRPr lang="en-US" dirty="0" smtClean="0"/>
          </a:p>
          <a:p>
            <a:pPr>
              <a:buFont typeface="Arial" pitchFamily="34" charset="0"/>
              <a:buChar char="•"/>
            </a:pPr>
            <a:r>
              <a:rPr lang="en-US" dirty="0" smtClean="0"/>
              <a:t>Active or feisty:</a:t>
            </a:r>
            <a:r>
              <a:rPr lang="en-US" baseline="0" dirty="0" smtClean="0"/>
              <a:t> Provide areas and opportunities for child to make choices; engage child in gross-motor and active play; provide a peaceful environment to child calm down and transition to another activity; individualize transition reminders (e.g., get down on child’s level to ensure child understands what will happen next); label child’s emotions by describing what they seem to be feeling (e.g., “You are so angry. You really wanted that toy”); stay calm when faced with child’s intense emotions; reassure child by acknowledging his/her feelings; point out to child when she/he is calm to aid recognizing emotions.</a:t>
            </a:r>
            <a:endParaRPr lang="en-US" dirty="0" smtClean="0"/>
          </a:p>
          <a:p>
            <a:pPr>
              <a:buFont typeface="Arial" pitchFamily="34" charset="0"/>
              <a:buChar char="•"/>
            </a:pPr>
            <a:r>
              <a:rPr lang="en-US" dirty="0" smtClean="0"/>
              <a:t>Slow to warm or cautious: Set up a predictable environment and stick to a clear routine; Use pictures and language to remind the cautious</a:t>
            </a:r>
            <a:r>
              <a:rPr lang="en-US" baseline="0" dirty="0" smtClean="0"/>
              <a:t> child what will happen next; recognize that drop-off and pick up might require extra time; give cautious children ample time to establish relationships with new children and to adjust to new situations;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085E0199-14DE-4F9B-9AB7-1122D6CD7B9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09555E-C631-4DB1-BE39-C4C9BE3B866E}"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10265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9555E-C631-4DB1-BE39-C4C9BE3B866E}"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604523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9555E-C631-4DB1-BE39-C4C9BE3B866E}"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191639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9555E-C631-4DB1-BE39-C4C9BE3B866E}"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2714247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9555E-C631-4DB1-BE39-C4C9BE3B866E}"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451684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09555E-C631-4DB1-BE39-C4C9BE3B866E}"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237730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09555E-C631-4DB1-BE39-C4C9BE3B866E}" type="datetimeFigureOut">
              <a:rPr lang="en-US" smtClean="0"/>
              <a:pPr/>
              <a:t>8/16/2011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66753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09555E-C631-4DB1-BE39-C4C9BE3B866E}" type="datetimeFigureOut">
              <a:rPr lang="en-US" smtClean="0"/>
              <a:pPr/>
              <a:t>8/16/2011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26876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9555E-C631-4DB1-BE39-C4C9BE3B866E}" type="datetimeFigureOut">
              <a:rPr lang="en-US" smtClean="0"/>
              <a:pPr/>
              <a:t>8/16/2011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269723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9555E-C631-4DB1-BE39-C4C9BE3B866E}"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110218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9555E-C631-4DB1-BE39-C4C9BE3B866E}"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232986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9555E-C631-4DB1-BE39-C4C9BE3B866E}" type="datetimeFigureOut">
              <a:rPr lang="en-US" smtClean="0"/>
              <a:pPr/>
              <a:t>8/16/2011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3828F-0639-4C16-9E1D-8D02224886BD}" type="slidenum">
              <a:rPr lang="en-US" smtClean="0"/>
              <a:pPr/>
              <a:t>‹#›</a:t>
            </a:fld>
            <a:endParaRPr lang="en-US"/>
          </a:p>
        </p:txBody>
      </p:sp>
    </p:spTree>
    <p:extLst>
      <p:ext uri="{BB962C8B-B14F-4D97-AF65-F5344CB8AC3E}">
        <p14:creationId xmlns="" xmlns:p14="http://schemas.microsoft.com/office/powerpoint/2010/main" val="1168365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WWB #23 Training Kit</a:t>
            </a:r>
            <a:br>
              <a:rPr lang="en-US" dirty="0" smtClean="0"/>
            </a:br>
            <a:r>
              <a:rPr lang="en-US" dirty="0" smtClean="0"/>
              <a:t>Understanding Temperament in Infants and Toddlers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2356107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Brining It Together</a:t>
            </a:r>
            <a:br>
              <a:rPr lang="en-US" dirty="0" smtClean="0"/>
            </a:br>
            <a:r>
              <a:rPr lang="en-US" dirty="0" smtClean="0"/>
              <a:t>Pair-Think-Share</a:t>
            </a:r>
            <a:endParaRPr lang="en-US" dirty="0"/>
          </a:p>
        </p:txBody>
      </p:sp>
      <p:sp>
        <p:nvSpPr>
          <p:cNvPr id="3" name="Content Placeholder 2"/>
          <p:cNvSpPr>
            <a:spLocks noGrp="1"/>
          </p:cNvSpPr>
          <p:nvPr>
            <p:ph idx="1"/>
          </p:nvPr>
        </p:nvSpPr>
        <p:spPr/>
        <p:txBody>
          <a:bodyPr>
            <a:normAutofit fontScale="92500"/>
          </a:bodyPr>
          <a:lstStyle/>
          <a:p>
            <a:r>
              <a:rPr lang="en-US" dirty="0" smtClean="0"/>
              <a:t>Reflecting on Laura from the beginning of this training kit, how might you address her needs?</a:t>
            </a:r>
          </a:p>
          <a:p>
            <a:pPr lvl="1"/>
            <a:r>
              <a:rPr lang="en-US" dirty="0" smtClean="0"/>
              <a:t>Laura is 20 months old and just started in child care. She is a lovely child with a beautiful smile. She gets hungry or tired at different times each day; she seems to always want to run, climb, jump. She does not enjoy quiet activities, such as games and book reading. Laura has trouble transitioning between activities sometimes resulting in 10 minutes of </a:t>
            </a:r>
            <a:r>
              <a:rPr lang="en-US" dirty="0" err="1" smtClean="0"/>
              <a:t>trantrums</a:t>
            </a:r>
            <a:r>
              <a:rPr lang="en-US" dirty="0" smtClean="0"/>
              <a:t>.</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Pre-Training Survey</a:t>
            </a:r>
            <a:endParaRPr lang="en-US" dirty="0"/>
          </a:p>
        </p:txBody>
      </p:sp>
      <p:sp>
        <p:nvSpPr>
          <p:cNvPr id="3" name="Content Placeholder 2"/>
          <p:cNvSpPr>
            <a:spLocks noGrp="1"/>
          </p:cNvSpPr>
          <p:nvPr>
            <p:ph idx="1"/>
          </p:nvPr>
        </p:nvSpPr>
        <p:spPr/>
        <p:txBody>
          <a:bodyPr>
            <a:normAutofit/>
          </a:bodyPr>
          <a:lstStyle/>
          <a:p>
            <a:r>
              <a:rPr lang="en-US" dirty="0" smtClean="0"/>
              <a:t>What is “temperament?”</a:t>
            </a:r>
          </a:p>
          <a:p>
            <a:r>
              <a:rPr lang="en-US" dirty="0" smtClean="0"/>
              <a:t>What are the three temperament types?</a:t>
            </a:r>
          </a:p>
          <a:p>
            <a:r>
              <a:rPr lang="en-US" dirty="0" smtClean="0"/>
              <a:t>What are some examples of family culture impacting children’s temperament?</a:t>
            </a:r>
          </a:p>
          <a:p>
            <a:r>
              <a:rPr lang="en-US" dirty="0" smtClean="0"/>
              <a:t>How can caregivers’ knowledge of temperament be used to support children’s development and learning?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Temperament?</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A child’s temperament describes the way in which he/he approaches and reacts to the world</a:t>
            </a:r>
          </a:p>
          <a:p>
            <a:r>
              <a:rPr lang="en-US" dirty="0" smtClean="0"/>
              <a:t>It is his/her personal “style.”</a:t>
            </a:r>
          </a:p>
          <a:p>
            <a:r>
              <a:rPr lang="en-US" dirty="0" smtClean="0"/>
              <a:t>Researchers describe temperament as having three types:</a:t>
            </a:r>
          </a:p>
          <a:p>
            <a:pPr lvl="1"/>
            <a:r>
              <a:rPr lang="en-US" dirty="0" smtClean="0"/>
              <a:t>Easy or flexible</a:t>
            </a:r>
          </a:p>
          <a:p>
            <a:pPr lvl="1"/>
            <a:r>
              <a:rPr lang="en-US" dirty="0" smtClean="0"/>
              <a:t>Active or feisty</a:t>
            </a:r>
          </a:p>
          <a:p>
            <a:pPr lvl="1"/>
            <a:r>
              <a:rPr lang="en-US" dirty="0" smtClean="0"/>
              <a:t>Slow to warm or cautious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Temperament?</a:t>
            </a:r>
            <a:br>
              <a:rPr lang="en-US" dirty="0" smtClean="0"/>
            </a:br>
            <a:r>
              <a:rPr lang="en-US" dirty="0" smtClean="0"/>
              <a:t>Activity 1</a:t>
            </a:r>
            <a:endParaRPr lang="en-US" dirty="0"/>
          </a:p>
        </p:txBody>
      </p:sp>
      <p:sp>
        <p:nvSpPr>
          <p:cNvPr id="3" name="Content Placeholder 2"/>
          <p:cNvSpPr>
            <a:spLocks noGrp="1"/>
          </p:cNvSpPr>
          <p:nvPr>
            <p:ph idx="1"/>
          </p:nvPr>
        </p:nvSpPr>
        <p:spPr/>
        <p:txBody>
          <a:bodyPr/>
          <a:lstStyle/>
          <a:p>
            <a:r>
              <a:rPr lang="en-US" dirty="0" smtClean="0"/>
              <a:t>Laura is 20 months old and just started in child care. She is a lovely child with a beautiful smile. She gets hungry or tired at different times each day; she seems to always want to run, climb, jump. She does not enjoy quiet activities, such as games and book reading. Laura has trouble transitioning between activities sometimes resulting in 10 minutes of </a:t>
            </a:r>
            <a:r>
              <a:rPr lang="en-US" dirty="0" err="1" smtClean="0"/>
              <a:t>trantrums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Temperament?</a:t>
            </a:r>
            <a:endParaRPr lang="en-US" dirty="0"/>
          </a:p>
        </p:txBody>
      </p:sp>
      <p:sp>
        <p:nvSpPr>
          <p:cNvPr id="3" name="Content Placeholder 2"/>
          <p:cNvSpPr>
            <a:spLocks noGrp="1"/>
          </p:cNvSpPr>
          <p:nvPr>
            <p:ph idx="1"/>
          </p:nvPr>
        </p:nvSpPr>
        <p:spPr/>
        <p:txBody>
          <a:bodyPr>
            <a:normAutofit/>
          </a:bodyPr>
          <a:lstStyle/>
          <a:p>
            <a:r>
              <a:rPr lang="en-US" dirty="0" smtClean="0"/>
              <a:t>It is important to refrain from thinking of a child’s temperamental traits as “good” or “bad.” </a:t>
            </a:r>
          </a:p>
          <a:p>
            <a:r>
              <a:rPr lang="en-US" dirty="0" smtClean="0"/>
              <a:t>What do children from the three different temperament groups bring to your programs?</a:t>
            </a:r>
          </a:p>
          <a:p>
            <a:pPr lvl="1"/>
            <a:r>
              <a:rPr lang="en-US" dirty="0" smtClean="0"/>
              <a:t>Easy or flexible</a:t>
            </a:r>
          </a:p>
          <a:p>
            <a:pPr lvl="1"/>
            <a:r>
              <a:rPr lang="en-US" dirty="0" smtClean="0"/>
              <a:t>Active or feisty</a:t>
            </a:r>
          </a:p>
          <a:p>
            <a:pPr lvl="1"/>
            <a:r>
              <a:rPr lang="en-US" dirty="0" smtClean="0"/>
              <a:t>Slow to warm or cautious</a:t>
            </a:r>
          </a:p>
          <a:p>
            <a:pPr lvl="1"/>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Temperament Important?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Temperament influences a child’s behavior and the way she/he interacts with others.</a:t>
            </a:r>
          </a:p>
          <a:p>
            <a:r>
              <a:rPr lang="en-US" dirty="0" smtClean="0"/>
              <a:t>Understanding a child’s temperament can help providers and families better understand how young children react and relate to the world around them.</a:t>
            </a:r>
          </a:p>
          <a:p>
            <a:r>
              <a:rPr lang="en-US" dirty="0" smtClean="0"/>
              <a:t>Information about a child’s temperament can guide parents and caregivers to identify strengths and needed supports.</a:t>
            </a:r>
          </a:p>
          <a:p>
            <a:r>
              <a:rPr lang="en-US" dirty="0" smtClean="0"/>
              <a:t>Caregivers can seek a “goodness of fit.”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What You Know about Temperament to Support Children</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Reflect on your own temperament</a:t>
            </a:r>
          </a:p>
          <a:p>
            <a:pPr lvl="1"/>
            <a:r>
              <a:rPr lang="en-US" dirty="0" smtClean="0"/>
              <a:t>Understanding your temperament can help you identify the “goodness of fit” for each child in your care.</a:t>
            </a:r>
          </a:p>
          <a:p>
            <a:pPr lvl="1"/>
            <a:r>
              <a:rPr lang="en-US" dirty="0" smtClean="0"/>
              <a:t>Knowing more about your own temperament traits will help you to take the child’s perspective.</a:t>
            </a:r>
          </a:p>
          <a:p>
            <a:pPr lvl="1"/>
            <a:r>
              <a:rPr lang="en-US" dirty="0" smtClean="0"/>
              <a:t>In what temperament category do you see yourself? Why?</a:t>
            </a:r>
          </a:p>
          <a:p>
            <a:pPr lvl="1"/>
            <a:r>
              <a:rPr lang="en-US" dirty="0" smtClean="0"/>
              <a:t>How would you feel in a classroom that is more attuned to a temperament different than your own?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What You Know about Temperament to Support Children</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Create partnerships with families to understand a child’s temperament.</a:t>
            </a:r>
          </a:p>
          <a:p>
            <a:pPr lvl="1"/>
            <a:r>
              <a:rPr lang="en-US" dirty="0" smtClean="0"/>
              <a:t>Share what you know about temperament with families including the three temperament types.</a:t>
            </a:r>
          </a:p>
          <a:p>
            <a:pPr lvl="1"/>
            <a:r>
              <a:rPr lang="en-US" dirty="0" smtClean="0"/>
              <a:t>Ask parents to help you understand their child’s activity level, responses to new  situations, persistence, distractibility, adaptability, mood, intensity, sensitivity, and regularity (You may want to refer to the Temperament Continuum handout provided with these materials).</a:t>
            </a:r>
          </a:p>
          <a:p>
            <a:pPr lvl="1"/>
            <a:r>
              <a:rPr lang="en-US" dirty="0" smtClean="0"/>
              <a:t>Recognize that temperament can be influenced by family culture.</a:t>
            </a:r>
          </a:p>
          <a:p>
            <a:pPr lvl="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What You Know about Temperament to Support Children</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Respect and value each child’s temperament when individualizing your curriculum.</a:t>
            </a:r>
          </a:p>
          <a:p>
            <a:pPr lvl="1"/>
            <a:r>
              <a:rPr lang="en-US" dirty="0" smtClean="0"/>
              <a:t>Some </a:t>
            </a:r>
            <a:r>
              <a:rPr lang="en-US" dirty="0" err="1" smtClean="0"/>
              <a:t>caregiving</a:t>
            </a:r>
            <a:r>
              <a:rPr lang="en-US" dirty="0" smtClean="0"/>
              <a:t> practices support all children’s development, yet certain practices might be especially important for children with certain temperament types.</a:t>
            </a:r>
          </a:p>
          <a:p>
            <a:pPr lvl="1"/>
            <a:r>
              <a:rPr lang="en-US" dirty="0" smtClean="0"/>
              <a:t>What practices might be important for each of the three temperament types?</a:t>
            </a:r>
          </a:p>
          <a:p>
            <a:pPr lvl="2"/>
            <a:r>
              <a:rPr lang="en-US" dirty="0" smtClean="0"/>
              <a:t>Easy or flexible</a:t>
            </a:r>
          </a:p>
          <a:p>
            <a:pPr lvl="2"/>
            <a:r>
              <a:rPr lang="en-US" dirty="0" smtClean="0"/>
              <a:t>Active or feisty</a:t>
            </a:r>
          </a:p>
          <a:p>
            <a:pPr lvl="2"/>
            <a:r>
              <a:rPr lang="en-US" dirty="0" smtClean="0"/>
              <a:t>Slow to warm or cautious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What You Know about Temperament to Support Children</a:t>
            </a:r>
            <a:endParaRPr lang="en-US" dirty="0"/>
          </a:p>
        </p:txBody>
      </p:sp>
      <p:sp>
        <p:nvSpPr>
          <p:cNvPr id="3" name="Content Placeholder 2"/>
          <p:cNvSpPr>
            <a:spLocks noGrp="1"/>
          </p:cNvSpPr>
          <p:nvPr>
            <p:ph idx="1"/>
          </p:nvPr>
        </p:nvSpPr>
        <p:spPr/>
        <p:txBody>
          <a:bodyPr/>
          <a:lstStyle/>
          <a:p>
            <a:r>
              <a:rPr lang="en-US" dirty="0" smtClean="0"/>
              <a:t>What practices might be important for each of child needs for each of the three temperament types?</a:t>
            </a:r>
          </a:p>
          <a:p>
            <a:pPr lvl="1"/>
            <a:r>
              <a:rPr lang="en-US" dirty="0" smtClean="0"/>
              <a:t>Easy or flexible (Child may be less likely to demand attention and make needs known)</a:t>
            </a:r>
          </a:p>
          <a:p>
            <a:pPr lvl="1"/>
            <a:r>
              <a:rPr lang="en-US" dirty="0" smtClean="0"/>
              <a:t>Active or feisty (Child may experience intense emotions and reactions)</a:t>
            </a:r>
          </a:p>
          <a:p>
            <a:pPr lvl="1"/>
            <a:r>
              <a:rPr lang="en-US" dirty="0" smtClean="0"/>
              <a:t>Slow to warm or cautious (Child may have difficulty with new situations or people)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2060</Words>
  <Application>Microsoft Office PowerPoint</Application>
  <PresentationFormat>On-screen Show (4:3)</PresentationFormat>
  <Paragraphs>130</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WWB #23 Training Kit Understanding Temperament in Infants and Toddlers</vt:lpstr>
      <vt:lpstr>What is Temperament?</vt:lpstr>
      <vt:lpstr>What is Temperament? Activity 1</vt:lpstr>
      <vt:lpstr>What is Temperament?</vt:lpstr>
      <vt:lpstr>Why Is Temperament Important?</vt:lpstr>
      <vt:lpstr>Using What You Know about Temperament to Support Children</vt:lpstr>
      <vt:lpstr>Using What You Know about Temperament to Support Children</vt:lpstr>
      <vt:lpstr>Using What You Know about Temperament to Support Children</vt:lpstr>
      <vt:lpstr>Using What You Know about Temperament to Support Children</vt:lpstr>
      <vt:lpstr>Brining It Together Pair-Think-Share</vt:lpstr>
      <vt:lpstr>Pre-Training Survey</vt:lpstr>
    </vt:vector>
  </TitlesOfParts>
  <Company>Administrator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WWB</dc:title>
  <dc:creator>Cheatham, G</dc:creator>
  <cp:lastModifiedBy>Owner</cp:lastModifiedBy>
  <cp:revision>46</cp:revision>
  <dcterms:created xsi:type="dcterms:W3CDTF">2011-08-11T20:37:37Z</dcterms:created>
  <dcterms:modified xsi:type="dcterms:W3CDTF">2011-08-16T20:42:09Z</dcterms:modified>
</cp:coreProperties>
</file>