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73" r:id="rId10"/>
    <p:sldId id="288" r:id="rId11"/>
    <p:sldId id="290" r:id="rId12"/>
    <p:sldId id="263" r:id="rId13"/>
    <p:sldId id="264" r:id="rId14"/>
    <p:sldId id="265" r:id="rId15"/>
    <p:sldId id="271" r:id="rId16"/>
    <p:sldId id="266" r:id="rId17"/>
    <p:sldId id="275" r:id="rId18"/>
    <p:sldId id="276" r:id="rId19"/>
    <p:sldId id="277" r:id="rId20"/>
    <p:sldId id="282" r:id="rId21"/>
    <p:sldId id="267" r:id="rId22"/>
    <p:sldId id="268" r:id="rId23"/>
    <p:sldId id="269" r:id="rId24"/>
    <p:sldId id="278" r:id="rId25"/>
    <p:sldId id="279" r:id="rId26"/>
    <p:sldId id="280" r:id="rId27"/>
    <p:sldId id="281" r:id="rId28"/>
    <p:sldId id="289" r:id="rId29"/>
    <p:sldId id="270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2FE154-0112-D148-A6C0-E044F789A56F}">
          <p14:sldIdLst>
            <p14:sldId id="256"/>
            <p14:sldId id="257"/>
            <p14:sldId id="258"/>
            <p14:sldId id="259"/>
            <p14:sldId id="272"/>
            <p14:sldId id="260"/>
            <p14:sldId id="261"/>
            <p14:sldId id="262"/>
            <p14:sldId id="273"/>
            <p14:sldId id="288"/>
            <p14:sldId id="290"/>
            <p14:sldId id="263"/>
            <p14:sldId id="264"/>
            <p14:sldId id="265"/>
            <p14:sldId id="271"/>
            <p14:sldId id="266"/>
            <p14:sldId id="275"/>
            <p14:sldId id="276"/>
            <p14:sldId id="277"/>
            <p14:sldId id="282"/>
            <p14:sldId id="267"/>
            <p14:sldId id="268"/>
            <p14:sldId id="269"/>
            <p14:sldId id="278"/>
            <p14:sldId id="279"/>
            <p14:sldId id="280"/>
            <p14:sldId id="281"/>
            <p14:sldId id="289"/>
            <p14:sldId id="270"/>
            <p14:sldId id="283"/>
            <p14:sldId id="284"/>
            <p14:sldId id="285"/>
            <p14:sldId id="286"/>
            <p14:sldId id="28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1731" autoAdjust="0"/>
  </p:normalViewPr>
  <p:slideViewPr>
    <p:cSldViewPr snapToGrid="0" snapToObjects="1">
      <p:cViewPr>
        <p:scale>
          <a:sx n="35" d="100"/>
          <a:sy n="35" d="100"/>
        </p:scale>
        <p:origin x="-970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2CD0A-9FE9-D84F-9830-E5F80166EC8F}" type="datetimeFigureOut">
              <a:rPr lang="en-US" smtClean="0"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B2B31-490C-A042-86BB-110EFF25C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486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8242F-3AD5-CC4A-9BA9-3636F7B8560F}" type="datetimeFigureOut">
              <a:rPr lang="en-US" smtClean="0"/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C2353-C836-F246-A816-EA51D46B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33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01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Miller and Stokes was the launching off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79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</a:t>
            </a:r>
            <a:r>
              <a:rPr lang="en-US" baseline="0" dirty="0" smtClean="0"/>
              <a:t> talk at the end about where this leaves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56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1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Romer</a:t>
            </a:r>
            <a:r>
              <a:rPr lang="en-US" dirty="0" smtClean="0"/>
              <a:t> </a:t>
            </a:r>
            <a:r>
              <a:rPr lang="en-US" dirty="0" err="1" smtClean="0"/>
              <a:t>rosenthal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1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going to make “same sort” more specific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6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makes</a:t>
            </a:r>
            <a:r>
              <a:rPr lang="en-US" baseline="0" dirty="0" smtClean="0"/>
              <a:t> a function by which preferences translate into responses.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8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DIF. Authors</a:t>
            </a:r>
            <a:r>
              <a:rPr lang="en-US" baseline="0" dirty="0" smtClean="0"/>
              <a:t> have tried very hard, but conflicting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29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do this test, you need more</a:t>
            </a:r>
            <a:r>
              <a:rPr lang="en-US" baseline="0" dirty="0" smtClean="0"/>
              <a:t> than one item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7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28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Ted </a:t>
            </a:r>
            <a:r>
              <a:rPr lang="en-US" dirty="0" err="1" smtClean="0"/>
              <a:t>Lowi</a:t>
            </a:r>
            <a:r>
              <a:rPr lang="en-US" dirty="0" smtClean="0"/>
              <a:t>: This is a test that only a chi-square test</a:t>
            </a:r>
            <a:r>
              <a:rPr lang="en-US" baseline="0" dirty="0" smtClean="0"/>
              <a:t> would reject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Is this just the fact that big data can reject everything? Small effect on classification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08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Which ring of hell are we</a:t>
            </a:r>
            <a:r>
              <a:rPr lang="en-US" baseline="0" dirty="0" smtClean="0"/>
              <a:t>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65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56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C2353-C836-F246-A816-EA51D46B691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0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93305DF-FB32-4840-AC6C-612AB23AD749}" type="datetime1">
              <a:rPr lang="en-US" smtClean="0"/>
              <a:t>4/3/2013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99B8-5E11-8045-AA22-269578184FD9}" type="datetime1">
              <a:rPr lang="en-US" smtClean="0"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347552-3258-1F49-868A-062E0A2D7FDC}" type="datetime1">
              <a:rPr lang="en-US" smtClean="0"/>
              <a:t>4/3/2013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5721-7AC0-0446-AE4F-89D1F9168B78}" type="datetime1">
              <a:rPr lang="en-US" smtClean="0"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6E4F-55C7-7B43-B17E-F1D20EDDBB0E}" type="datetime1">
              <a:rPr lang="en-US" smtClean="0"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5EC4-8E01-C149-9F0D-B8462CB7155F}" type="datetime1">
              <a:rPr lang="en-US" smtClean="0"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AD73E-08F9-BB4F-A05B-6AD45140057B}" type="datetime1">
              <a:rPr lang="en-US" smtClean="0"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1E86-0A83-9745-8258-B4A6E10995A6}" type="datetime1">
              <a:rPr lang="en-US" smtClean="0"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55DF-4539-1040-81BB-66FEBFD3E5DE}" type="datetime1">
              <a:rPr lang="en-US" smtClean="0"/>
              <a:t>4/3/2013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22DC-C92C-B94D-91D7-AB8B821B1AEF}" type="datetime1">
              <a:rPr lang="en-US" smtClean="0"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00CD-91E9-6C4D-8427-6494C92C4519}" type="datetime1">
              <a:rPr lang="en-US" smtClean="0"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3AB2B120-BB28-664C-AE0D-78A3A46FAF65}" type="datetime1">
              <a:rPr lang="en-US" smtClean="0"/>
              <a:t>4/3/2013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010400" y="4548776"/>
            <a:ext cx="1981200" cy="1828800"/>
          </a:xfrm>
        </p:spPr>
        <p:txBody>
          <a:bodyPr/>
          <a:lstStyle/>
          <a:p>
            <a:r>
              <a:rPr lang="en-US" dirty="0" smtClean="0"/>
              <a:t>UNIVERSITY OF CALIFORNIA – LOS ANGELES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Joint Scaling Solved the </a:t>
            </a:r>
            <a:r>
              <a:rPr lang="en-US" dirty="0" err="1" smtClean="0"/>
              <a:t>Achen</a:t>
            </a:r>
            <a:r>
              <a:rPr lang="en-US" dirty="0" smtClean="0"/>
              <a:t> Objection </a:t>
            </a:r>
            <a:r>
              <a:rPr lang="en-US" dirty="0"/>
              <a:t>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Miller and Stokes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1858366" y="4548776"/>
            <a:ext cx="3436007" cy="1145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j-lt"/>
              </a:rPr>
              <a:t>JEFFREY B. LEWIS</a:t>
            </a:r>
          </a:p>
          <a:p>
            <a:r>
              <a:rPr lang="en-US" dirty="0" smtClean="0">
                <a:latin typeface="+mj-lt"/>
              </a:rPr>
              <a:t>CHRIS TAUSANOVITCH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281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err="1" smtClean="0"/>
              <a:t>Achen</a:t>
            </a:r>
            <a:r>
              <a:rPr lang="en-US" sz="2200" dirty="0" smtClean="0"/>
              <a:t> (1977,1978) argues that correlations are not good measures of representation.</a:t>
            </a:r>
          </a:p>
          <a:p>
            <a:endParaRPr lang="en-US" sz="2200" dirty="0"/>
          </a:p>
          <a:p>
            <a:r>
              <a:rPr lang="en-US" sz="2200" dirty="0" smtClean="0"/>
              <a:t>Public opinion may have a different structure than legislative position-taking, and multiple measures are needed (Converse 1964, </a:t>
            </a:r>
            <a:r>
              <a:rPr lang="en-US" sz="2200" dirty="0" err="1" smtClean="0"/>
              <a:t>Ansolabehere</a:t>
            </a:r>
            <a:r>
              <a:rPr lang="en-US" sz="2200" dirty="0" smtClean="0"/>
              <a:t>, </a:t>
            </a:r>
            <a:r>
              <a:rPr lang="en-US" sz="2200" dirty="0" err="1" smtClean="0"/>
              <a:t>Rodden</a:t>
            </a:r>
            <a:r>
              <a:rPr lang="en-US" sz="2200" dirty="0" smtClean="0"/>
              <a:t> and Snyder 2008)</a:t>
            </a:r>
          </a:p>
          <a:p>
            <a:endParaRPr lang="en-US" sz="2200" dirty="0"/>
          </a:p>
          <a:p>
            <a:r>
              <a:rPr lang="en-US" sz="2200" dirty="0" smtClean="0"/>
              <a:t>Joint scaling proposes to solve these problems (</a:t>
            </a:r>
            <a:r>
              <a:rPr lang="en-US" sz="2200" dirty="0" err="1" smtClean="0"/>
              <a:t>Bafumi</a:t>
            </a:r>
            <a:r>
              <a:rPr lang="en-US" sz="2200" dirty="0" smtClean="0"/>
              <a:t> and Herron 2010)</a:t>
            </a:r>
          </a:p>
          <a:p>
            <a:endParaRPr lang="en-US" sz="2200" dirty="0"/>
          </a:p>
          <a:p>
            <a:r>
              <a:rPr lang="en-US" sz="2200" dirty="0" smtClean="0"/>
              <a:t>Core identifying assumptions have not been tested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3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the context of two prominent examples, the core assumption underpinning joint scaling fails statistical tests</a:t>
            </a:r>
          </a:p>
          <a:p>
            <a:endParaRPr lang="en-US" sz="2800" dirty="0"/>
          </a:p>
          <a:p>
            <a:r>
              <a:rPr lang="en-US" sz="2800" dirty="0" smtClean="0"/>
              <a:t>From a statistical perspective, if we are willing to accept the restrictive assumptions implied by these joint scaling models, we must also accept a wide range of relative locations for legislators and their constituents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TAKEAWAYS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6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82262"/>
          </a:xfrm>
        </p:spPr>
        <p:txBody>
          <a:bodyPr/>
          <a:lstStyle/>
          <a:p>
            <a:r>
              <a:rPr lang="en-US" dirty="0" smtClean="0"/>
              <a:t>A possible data generating process: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PERILS OF THE CORRELATION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00" y="2201333"/>
            <a:ext cx="4279900" cy="889000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409753" y="3226138"/>
            <a:ext cx="8407893" cy="482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Now consider a measure of         :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0" y="3175000"/>
            <a:ext cx="622300" cy="50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0" y="3869266"/>
            <a:ext cx="37465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58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PERILS OF THE CORRELATION</a:t>
            </a:r>
            <a:endParaRPr lang="en-US" dirty="0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354367" y="1795609"/>
            <a:ext cx="8407893" cy="482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What coefficients do we recover from the following model?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2438400"/>
            <a:ext cx="4622800" cy="990600"/>
          </a:xfrm>
          <a:prstGeom prst="rect">
            <a:avLst/>
          </a:prstGeom>
        </p:spPr>
      </p:pic>
      <p:sp>
        <p:nvSpPr>
          <p:cNvPr id="13" name="Content Placeholder 1"/>
          <p:cNvSpPr txBox="1">
            <a:spLocks/>
          </p:cNvSpPr>
          <p:nvPr/>
        </p:nvSpPr>
        <p:spPr>
          <a:xfrm>
            <a:off x="372533" y="3776809"/>
            <a:ext cx="8407893" cy="482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Not quite the ones we want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00" y="4491567"/>
            <a:ext cx="73279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One solution is to directly compare the positions of legislators to the preferences of constituents</a:t>
            </a:r>
          </a:p>
          <a:p>
            <a:endParaRPr lang="en-US" sz="2400" dirty="0"/>
          </a:p>
          <a:p>
            <a:r>
              <a:rPr lang="en-US" sz="2400" dirty="0" smtClean="0"/>
              <a:t>However, this comparison may or may not make sense</a:t>
            </a:r>
          </a:p>
          <a:p>
            <a:endParaRPr lang="en-US" sz="2400" dirty="0"/>
          </a:p>
          <a:p>
            <a:r>
              <a:rPr lang="en-US" sz="2400" dirty="0" smtClean="0"/>
              <a:t>It assumes that ordinary people have the same sorts of preferences that legislators do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CONSTITUENT PREFERENCES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35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380999" y="3047999"/>
            <a:ext cx="8407893" cy="3078479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 smtClean="0"/>
              <a:t>       is person i’s response to question j</a:t>
            </a:r>
          </a:p>
          <a:p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      is the ideal point of person </a:t>
            </a:r>
            <a:r>
              <a:rPr lang="en-US" sz="3200" dirty="0" err="1" smtClean="0"/>
              <a:t>i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      is the “discrimination parameter”</a:t>
            </a:r>
          </a:p>
          <a:p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      is the “difficulty parameter”</a:t>
            </a:r>
          </a:p>
          <a:p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                is the </a:t>
            </a:r>
            <a:r>
              <a:rPr lang="en-US" sz="3200" dirty="0" err="1" smtClean="0"/>
              <a:t>cutpoint</a:t>
            </a:r>
            <a:endParaRPr lang="en-US" sz="32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28800"/>
            <a:ext cx="8382000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66" y="3047999"/>
            <a:ext cx="584201" cy="4721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04" y="3797299"/>
            <a:ext cx="487963" cy="3852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104" y="4309533"/>
            <a:ext cx="525859" cy="63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446" y="4944533"/>
            <a:ext cx="617621" cy="55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104" y="5510150"/>
            <a:ext cx="1266896" cy="61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68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model defines a function that turns preferences into responses</a:t>
            </a:r>
          </a:p>
          <a:p>
            <a:endParaRPr lang="en-US" sz="2400" dirty="0"/>
          </a:p>
          <a:p>
            <a:r>
              <a:rPr lang="en-US" sz="2400" dirty="0" smtClean="0"/>
              <a:t>This function varies by item</a:t>
            </a:r>
          </a:p>
          <a:p>
            <a:endParaRPr lang="en-US" sz="2400" dirty="0"/>
          </a:p>
          <a:p>
            <a:r>
              <a:rPr lang="en-US" sz="2400" dirty="0" smtClean="0"/>
              <a:t>However, we can compare the preference of different groups if we can identify items with the same response function</a:t>
            </a:r>
          </a:p>
          <a:p>
            <a:endParaRPr lang="en-US" sz="2400" dirty="0"/>
          </a:p>
          <a:p>
            <a:r>
              <a:rPr lang="en-US" sz="2400" dirty="0" smtClean="0"/>
              <a:t>Simple to implement: just make </a:t>
            </a:r>
            <a:r>
              <a:rPr lang="en-US" sz="2400" dirty="0" err="1" smtClean="0"/>
              <a:t>i</a:t>
            </a:r>
            <a:r>
              <a:rPr lang="en-US" sz="2400" dirty="0" smtClean="0"/>
              <a:t> the same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SCALING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23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scaling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6" y="1574800"/>
            <a:ext cx="680353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Roll call questions</a:t>
            </a:r>
          </a:p>
          <a:p>
            <a:endParaRPr lang="en-US" sz="2800" dirty="0"/>
          </a:p>
          <a:p>
            <a:r>
              <a:rPr lang="en-US" sz="2800" dirty="0" smtClean="0"/>
              <a:t>Ask survey respondents to take positions on roll call votes</a:t>
            </a:r>
          </a:p>
          <a:p>
            <a:endParaRPr lang="en-US" sz="2800" dirty="0"/>
          </a:p>
          <a:p>
            <a:r>
              <a:rPr lang="en-US" sz="2800" dirty="0" smtClean="0"/>
              <a:t>But these contexts are very different!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common items?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19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Different content</a:t>
            </a:r>
          </a:p>
          <a:p>
            <a:endParaRPr lang="en-US" sz="2800" dirty="0"/>
          </a:p>
          <a:p>
            <a:r>
              <a:rPr lang="en-US" sz="2800" dirty="0" smtClean="0"/>
              <a:t>Different information levels</a:t>
            </a:r>
          </a:p>
          <a:p>
            <a:endParaRPr lang="en-US" sz="2800" dirty="0"/>
          </a:p>
          <a:p>
            <a:r>
              <a:rPr lang="en-US" sz="2800" dirty="0" smtClean="0"/>
              <a:t>Different stakes</a:t>
            </a:r>
          </a:p>
          <a:p>
            <a:endParaRPr lang="en-US" sz="2800" dirty="0"/>
          </a:p>
          <a:p>
            <a:r>
              <a:rPr lang="en-US" sz="2800" dirty="0" smtClean="0"/>
              <a:t>Different interpretation/understanding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4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If items do have common item response functions across group, then pooling the groups should not reduce the likelihood of the responses</a:t>
            </a:r>
          </a:p>
          <a:p>
            <a:endParaRPr lang="en-US" sz="2400" dirty="0"/>
          </a:p>
          <a:p>
            <a:r>
              <a:rPr lang="en-US" sz="2400" dirty="0" smtClean="0"/>
              <a:t>“Joint” or constrained model: assume that some set of items is common</a:t>
            </a:r>
          </a:p>
          <a:p>
            <a:endParaRPr lang="en-US" sz="2400" dirty="0"/>
          </a:p>
          <a:p>
            <a:r>
              <a:rPr lang="en-US" sz="2400" dirty="0" smtClean="0"/>
              <a:t>“Not joint” or unconstrained model: estimate the groups separately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3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Jessee</a:t>
            </a:r>
            <a:r>
              <a:rPr lang="en-US" dirty="0" smtClean="0"/>
              <a:t> (2009):</a:t>
            </a:r>
          </a:p>
          <a:p>
            <a:pPr lvl="1"/>
            <a:r>
              <a:rPr lang="en-US" dirty="0" smtClean="0"/>
              <a:t>111 Senators</a:t>
            </a:r>
          </a:p>
          <a:p>
            <a:pPr lvl="1"/>
            <a:r>
              <a:rPr lang="en-US" dirty="0" smtClean="0"/>
              <a:t>5871 survey respondents</a:t>
            </a:r>
          </a:p>
          <a:p>
            <a:pPr lvl="1"/>
            <a:r>
              <a:rPr lang="en-US" dirty="0" smtClean="0"/>
              <a:t>27 common items</a:t>
            </a:r>
          </a:p>
          <a:p>
            <a:pPr lvl="1"/>
            <a:endParaRPr lang="en-US" dirty="0"/>
          </a:p>
          <a:p>
            <a:r>
              <a:rPr lang="en-US" dirty="0" err="1" smtClean="0"/>
              <a:t>Bafumi</a:t>
            </a:r>
            <a:r>
              <a:rPr lang="en-US" dirty="0" smtClean="0"/>
              <a:t> and Herron (2010):</a:t>
            </a:r>
          </a:p>
          <a:p>
            <a:pPr lvl="1"/>
            <a:r>
              <a:rPr lang="en-US" dirty="0" smtClean="0"/>
              <a:t>629 elected officials (House, Senate, and President)</a:t>
            </a:r>
          </a:p>
          <a:p>
            <a:pPr lvl="1"/>
            <a:r>
              <a:rPr lang="en-US" dirty="0" smtClean="0"/>
              <a:t>8219 survey respondents</a:t>
            </a:r>
          </a:p>
          <a:p>
            <a:pPr lvl="1"/>
            <a:r>
              <a:rPr lang="en-US" dirty="0" smtClean="0"/>
              <a:t>17 common items</a:t>
            </a:r>
          </a:p>
          <a:p>
            <a:pPr lvl="1"/>
            <a:endParaRPr lang="en-US" dirty="0"/>
          </a:p>
          <a:p>
            <a:r>
              <a:rPr lang="en-US" dirty="0" smtClean="0"/>
              <a:t>Common items are roll call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37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OF THE TWO MODELS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27174"/>
            <a:ext cx="8531769" cy="330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33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OF THE TWO MODELS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2049129"/>
            <a:ext cx="8415512" cy="323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45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OF POOR FIT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1389"/>
            <a:ext cx="9144000" cy="334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41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OF POOR FIT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7156"/>
            <a:ext cx="9144000" cy="330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29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When the groups are separately scaled, the item parameters should be linear transformations of each other</a:t>
            </a:r>
          </a:p>
          <a:p>
            <a:endParaRPr lang="en-US" sz="2800" dirty="0"/>
          </a:p>
          <a:p>
            <a:r>
              <a:rPr lang="en-US" sz="2800" dirty="0" smtClean="0"/>
              <a:t>Separate </a:t>
            </a:r>
            <a:r>
              <a:rPr lang="en-US" sz="2800" dirty="0" err="1" smtClean="0"/>
              <a:t>scalings</a:t>
            </a:r>
            <a:r>
              <a:rPr lang="en-US" sz="2800" dirty="0" smtClean="0"/>
              <a:t> should differ by only a stretch and a shift</a:t>
            </a:r>
          </a:p>
          <a:p>
            <a:endParaRPr lang="en-US" sz="2800" dirty="0"/>
          </a:p>
          <a:p>
            <a:r>
              <a:rPr lang="en-US" sz="2800" dirty="0" smtClean="0"/>
              <a:t>As a test, we project estimates item parameters on each other and compare the posterior distributions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28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test – </a:t>
            </a:r>
            <a:r>
              <a:rPr lang="en-US" dirty="0" err="1" smtClean="0"/>
              <a:t>jessee</a:t>
            </a:r>
            <a:r>
              <a:rPr lang="en-US" dirty="0" smtClean="0"/>
              <a:t> data</a:t>
            </a:r>
            <a:endParaRPr lang="en-US" dirty="0"/>
          </a:p>
        </p:txBody>
      </p:sp>
      <p:pic>
        <p:nvPicPr>
          <p:cNvPr id="5" name="Picture 4" descr="discNJ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4000500" cy="5334000"/>
          </a:xfrm>
          <a:prstGeom prst="rect">
            <a:avLst/>
          </a:prstGeom>
        </p:spPr>
      </p:pic>
      <p:pic>
        <p:nvPicPr>
          <p:cNvPr id="6" name="Picture 5" descr="cutpointNJ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68" y="1295401"/>
            <a:ext cx="4000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3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test – </a:t>
            </a:r>
            <a:r>
              <a:rPr lang="en-US" dirty="0" err="1" smtClean="0"/>
              <a:t>herron</a:t>
            </a:r>
            <a:r>
              <a:rPr lang="en-US" dirty="0" smtClean="0"/>
              <a:t> data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4000500" cy="533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1295401"/>
            <a:ext cx="4000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43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“Not joint” model greatly outperforms joint model</a:t>
            </a:r>
          </a:p>
          <a:p>
            <a:endParaRPr lang="en-US" sz="2800" dirty="0"/>
          </a:p>
          <a:p>
            <a:r>
              <a:rPr lang="en-US" sz="2800" dirty="0" smtClean="0"/>
              <a:t>This occurs due to lower fit of the joint items</a:t>
            </a:r>
          </a:p>
          <a:p>
            <a:endParaRPr lang="en-US" sz="2800" dirty="0"/>
          </a:p>
          <a:p>
            <a:r>
              <a:rPr lang="en-US" sz="2800" dirty="0" smtClean="0"/>
              <a:t>The common item parameter assumption is not correct for these data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44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Are proximity comparisons with estimates from joint scaling still good approximations?</a:t>
            </a:r>
          </a:p>
          <a:p>
            <a:endParaRPr lang="en-US" sz="2800" dirty="0"/>
          </a:p>
          <a:p>
            <a:r>
              <a:rPr lang="en-US" sz="2800" dirty="0" smtClean="0"/>
              <a:t>If item parameter assumptions are wrong, we cannot know. However, perhaps out standard was too strict.</a:t>
            </a:r>
          </a:p>
          <a:p>
            <a:endParaRPr lang="en-US" sz="2800" dirty="0"/>
          </a:p>
          <a:p>
            <a:r>
              <a:rPr lang="en-US" sz="2800" dirty="0" smtClean="0"/>
              <a:t>If we are willing to accept this reduction in likelihood, what differences in the locations of the two groups should we be willing to accept?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bad is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14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639 over not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JESSEE ESTIMATES</a:t>
            </a:r>
            <a:endParaRPr lang="en-US" dirty="0"/>
          </a:p>
        </p:txBody>
      </p:sp>
      <p:pic>
        <p:nvPicPr>
          <p:cNvPr id="5" name="Picture 4" descr="densityJessee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2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with legislators stretched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639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“stretch”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91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Estimated distributions, with legislators dispersion reduced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639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“shrink”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02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legislators shifted left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639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shift left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06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legislators shifted right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639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shift right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97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contours</a:t>
            </a:r>
            <a:endParaRPr lang="en-US" dirty="0"/>
          </a:p>
        </p:txBody>
      </p:sp>
      <p:pic>
        <p:nvPicPr>
          <p:cNvPr id="5" name="Picture 4" descr="contourplotJesseeGMP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67" y="1526936"/>
            <a:ext cx="4828144" cy="48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72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Proximity comparisons between legislators and constituents do not appear to be valid with current data</a:t>
            </a:r>
          </a:p>
          <a:p>
            <a:endParaRPr lang="en-US" sz="2800" dirty="0"/>
          </a:p>
          <a:p>
            <a:r>
              <a:rPr lang="en-US" sz="2800" dirty="0" smtClean="0"/>
              <a:t>Remedies are not obvious. Possible directions:</a:t>
            </a:r>
          </a:p>
          <a:p>
            <a:pPr lvl="1"/>
            <a:r>
              <a:rPr lang="en-US" sz="2600" dirty="0" smtClean="0"/>
              <a:t>Different data</a:t>
            </a:r>
          </a:p>
          <a:p>
            <a:pPr lvl="1"/>
            <a:r>
              <a:rPr lang="en-US" sz="2600" dirty="0" smtClean="0"/>
              <a:t>Relaxed model assumptions</a:t>
            </a:r>
          </a:p>
          <a:p>
            <a:pPr lvl="1"/>
            <a:r>
              <a:rPr lang="en-US" sz="2600" dirty="0" smtClean="0"/>
              <a:t>Representation as a mapping between different spaces</a:t>
            </a:r>
            <a:endParaRPr lang="en-US" sz="2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84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1257 over not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Bafumi</a:t>
            </a:r>
            <a:r>
              <a:rPr lang="en-US" dirty="0" smtClean="0"/>
              <a:t> and </a:t>
            </a:r>
            <a:r>
              <a:rPr lang="en-US" dirty="0" err="1" smtClean="0"/>
              <a:t>herron</a:t>
            </a:r>
            <a:r>
              <a:rPr lang="en-US" dirty="0" smtClean="0"/>
              <a:t> ESTIMATES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3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with legislators stretched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1257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“stretch”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2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Estimated distributions, with legislators dispersion reduced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1257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“shrink”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legislators shifted left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1257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shift left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2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3225801" cy="37842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Estimated distributions, legislators shifted right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dirty="0" smtClean="0"/>
              <a:t>og likelihood reduced by less than 1257 over joint model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equivalent shift right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4" y="1088814"/>
            <a:ext cx="5041054" cy="50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Bruin 2 2">
      <a:dk1>
        <a:sysClr val="windowText" lastClr="000000"/>
      </a:dk1>
      <a:lt1>
        <a:sysClr val="window" lastClr="FFFFFF"/>
      </a:lt1>
      <a:dk2>
        <a:srgbClr val="536895"/>
      </a:dk2>
      <a:lt2>
        <a:srgbClr val="FEFFFD"/>
      </a:lt2>
      <a:accent1>
        <a:srgbClr val="FEBB36"/>
      </a:accent1>
      <a:accent2>
        <a:srgbClr val="483B21"/>
      </a:accent2>
      <a:accent3>
        <a:srgbClr val="1A2D48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4131</TotalTime>
  <Words>995</Words>
  <Application>Microsoft Office PowerPoint</Application>
  <PresentationFormat>On-screen Show (4:3)</PresentationFormat>
  <Paragraphs>218</Paragraphs>
  <Slides>34</Slides>
  <Notes>23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Grid</vt:lpstr>
      <vt:lpstr>Has Joint Scaling Solved the Achen Objection to  Miller and Stokes? </vt:lpstr>
      <vt:lpstr>MOTIVATION</vt:lpstr>
      <vt:lpstr>Two TAKEAWAYS</vt:lpstr>
      <vt:lpstr>THE PERILS OF THE CORRELATION</vt:lpstr>
      <vt:lpstr>THE PERILS OF THE CORRELATION</vt:lpstr>
      <vt:lpstr>CONSTITUENT PREFERENCES</vt:lpstr>
      <vt:lpstr>THE MODEL</vt:lpstr>
      <vt:lpstr>JOINT SCALING</vt:lpstr>
      <vt:lpstr>Joint scaling</vt:lpstr>
      <vt:lpstr>What are the common items?</vt:lpstr>
      <vt:lpstr>Different contexts</vt:lpstr>
      <vt:lpstr>A TEST</vt:lpstr>
      <vt:lpstr>DATA</vt:lpstr>
      <vt:lpstr>FIT OF THE TWO MODELS</vt:lpstr>
      <vt:lpstr>FIT OF THE TWO MODELS</vt:lpstr>
      <vt:lpstr>SOURCE OF POOR FIT</vt:lpstr>
      <vt:lpstr>SOURCE OF POOR FIT</vt:lpstr>
      <vt:lpstr>Another test</vt:lpstr>
      <vt:lpstr>Another test – jessee data</vt:lpstr>
      <vt:lpstr>Another test – herron data</vt:lpstr>
      <vt:lpstr>IMPLICATIONS</vt:lpstr>
      <vt:lpstr>How bad is this?</vt:lpstr>
      <vt:lpstr>JESSEE ESTIMATES</vt:lpstr>
      <vt:lpstr>An equivalent “stretch”</vt:lpstr>
      <vt:lpstr>An equivalent “shrink”</vt:lpstr>
      <vt:lpstr>An equivalent shift left</vt:lpstr>
      <vt:lpstr>An equivalent shift right</vt:lpstr>
      <vt:lpstr>Likelihood contours</vt:lpstr>
      <vt:lpstr>conclusion</vt:lpstr>
      <vt:lpstr>Bafumi and herron ESTIMATES</vt:lpstr>
      <vt:lpstr>An equivalent “stretch”</vt:lpstr>
      <vt:lpstr>An equivalent “shrink”</vt:lpstr>
      <vt:lpstr>An equivalent shift left</vt:lpstr>
      <vt:lpstr>An equivalent shift right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science 40</dc:title>
  <dc:creator>A Nonymous</dc:creator>
  <cp:lastModifiedBy>Cornwell, Jayne M</cp:lastModifiedBy>
  <cp:revision>166</cp:revision>
  <dcterms:created xsi:type="dcterms:W3CDTF">2012-09-27T20:21:42Z</dcterms:created>
  <dcterms:modified xsi:type="dcterms:W3CDTF">2013-04-03T18:23:43Z</dcterms:modified>
</cp:coreProperties>
</file>