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handoutMasterIdLst>
    <p:handoutMasterId r:id="rId3"/>
  </p:handout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2E2E"/>
    <a:srgbClr val="76D688"/>
    <a:srgbClr val="4CF6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9831" autoAdjust="0"/>
  </p:normalViewPr>
  <p:slideViewPr>
    <p:cSldViewPr>
      <p:cViewPr>
        <p:scale>
          <a:sx n="20" d="100"/>
          <a:sy n="20" d="100"/>
        </p:scale>
        <p:origin x="-1026" y="648"/>
      </p:cViewPr>
      <p:guideLst>
        <p:guide orient="horz" pos="10368"/>
        <p:guide pos="13824"/>
      </p:guideLst>
    </p:cSldViewPr>
  </p:slideViewPr>
  <p:outlineViewPr>
    <p:cViewPr>
      <p:scale>
        <a:sx n="33" d="100"/>
        <a:sy n="33" d="100"/>
      </p:scale>
      <p:origin x="21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rowdesw\Documents\Academics\Projects%20and%20Articles\TAR%20Project%20with%20RVJ\2011%20TAR%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rowdesw\Documents\Academics\Projects%20and%20Articles\TAR%20Project%20with%20RVJ\2011%20TAR%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rowdesw\Documents\Academics\Projects%20and%20Articles\TAR%20Project%20with%20RVJ\2011%20TAR%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rowdesw\Documents\Academics\Projects%20and%20Articles\TAR%20Project%20with%20RVJ\2011%20TAR%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6000"/>
            </a:pPr>
            <a:r>
              <a:rPr lang="en-US" sz="6000" dirty="0"/>
              <a:t>Test </a:t>
            </a:r>
            <a:r>
              <a:rPr lang="en-US" sz="6000" dirty="0" smtClean="0"/>
              <a:t>#1</a:t>
            </a:r>
            <a:endParaRPr lang="en-US" sz="6000" dirty="0"/>
          </a:p>
        </c:rich>
      </c:tx>
      <c:layout>
        <c:manualLayout>
          <c:xMode val="edge"/>
          <c:yMode val="edge"/>
          <c:x val="0.5033333333333333"/>
          <c:y val="9.8039215686274526E-3"/>
        </c:manualLayout>
      </c:layout>
    </c:title>
    <c:plotArea>
      <c:layout/>
      <c:barChart>
        <c:barDir val="col"/>
        <c:grouping val="clustered"/>
        <c:ser>
          <c:idx val="0"/>
          <c:order val="0"/>
          <c:tx>
            <c:strRef>
              <c:f>'Overall Data'!$B$12</c:f>
              <c:strCache>
                <c:ptCount val="1"/>
                <c:pt idx="0">
                  <c:v>Test 1</c:v>
                </c:pt>
              </c:strCache>
            </c:strRef>
          </c:tx>
          <c:spPr>
            <a:solidFill>
              <a:schemeClr val="bg1">
                <a:lumMod val="75000"/>
              </a:schemeClr>
            </a:solidFill>
            <a:ln>
              <a:solidFill>
                <a:schemeClr val="tx1"/>
              </a:solidFill>
            </a:ln>
          </c:spPr>
          <c:errBars>
            <c:errBarType val="plus"/>
            <c:errValType val="cust"/>
            <c:plus>
              <c:numRef>
                <c:f>'Overall Data'!$C$13:$C$14</c:f>
                <c:numCache>
                  <c:formatCode>General</c:formatCode>
                  <c:ptCount val="2"/>
                  <c:pt idx="0">
                    <c:v>1.8050332853690876</c:v>
                  </c:pt>
                  <c:pt idx="1">
                    <c:v>1.7614433573642359</c:v>
                  </c:pt>
                </c:numCache>
              </c:numRef>
            </c:plus>
            <c:minus>
              <c:numLit>
                <c:formatCode>General</c:formatCode>
                <c:ptCount val="1"/>
                <c:pt idx="0">
                  <c:v>1</c:v>
                </c:pt>
              </c:numLit>
            </c:minus>
          </c:errBars>
          <c:cat>
            <c:numRef>
              <c:f>'Overall Data'!$A$13:$A$14</c:f>
              <c:numCache>
                <c:formatCode>General</c:formatCode>
                <c:ptCount val="2"/>
                <c:pt idx="0">
                  <c:v>2010</c:v>
                </c:pt>
                <c:pt idx="1">
                  <c:v>2011</c:v>
                </c:pt>
              </c:numCache>
            </c:numRef>
          </c:cat>
          <c:val>
            <c:numRef>
              <c:f>'Overall Data'!$B$13:$B$14</c:f>
              <c:numCache>
                <c:formatCode>0.00</c:formatCode>
                <c:ptCount val="2"/>
                <c:pt idx="0" formatCode="General">
                  <c:v>78.179999999999993</c:v>
                </c:pt>
                <c:pt idx="1">
                  <c:v>79</c:v>
                </c:pt>
              </c:numCache>
            </c:numRef>
          </c:val>
        </c:ser>
        <c:axId val="69906816"/>
        <c:axId val="69908352"/>
      </c:barChart>
      <c:catAx>
        <c:axId val="69906816"/>
        <c:scaling>
          <c:orientation val="minMax"/>
        </c:scaling>
        <c:axPos val="b"/>
        <c:numFmt formatCode="General" sourceLinked="1"/>
        <c:tickLblPos val="nextTo"/>
        <c:txPr>
          <a:bodyPr/>
          <a:lstStyle/>
          <a:p>
            <a:pPr>
              <a:defRPr sz="6000"/>
            </a:pPr>
            <a:endParaRPr lang="en-US"/>
          </a:p>
        </c:txPr>
        <c:crossAx val="69908352"/>
        <c:crosses val="autoZero"/>
        <c:auto val="1"/>
        <c:lblAlgn val="ctr"/>
        <c:lblOffset val="100"/>
      </c:catAx>
      <c:valAx>
        <c:axId val="69908352"/>
        <c:scaling>
          <c:orientation val="minMax"/>
          <c:max val="100"/>
          <c:min val="0"/>
        </c:scaling>
        <c:axPos val="l"/>
        <c:title>
          <c:tx>
            <c:rich>
              <a:bodyPr rot="-5400000" vert="horz"/>
              <a:lstStyle/>
              <a:p>
                <a:pPr>
                  <a:defRPr sz="5400" b="0"/>
                </a:pPr>
                <a:r>
                  <a:rPr lang="en-US" sz="5400" b="0"/>
                  <a:t>Average Score</a:t>
                </a:r>
              </a:p>
            </c:rich>
          </c:tx>
          <c:layout/>
        </c:title>
        <c:numFmt formatCode="General" sourceLinked="1"/>
        <c:tickLblPos val="nextTo"/>
        <c:txPr>
          <a:bodyPr/>
          <a:lstStyle/>
          <a:p>
            <a:pPr>
              <a:defRPr sz="4800"/>
            </a:pPr>
            <a:endParaRPr lang="en-US"/>
          </a:p>
        </c:txPr>
        <c:crossAx val="69906816"/>
        <c:crosses val="autoZero"/>
        <c:crossBetween val="between"/>
      </c:valAx>
      <c:spPr>
        <a:noFill/>
        <a:ln w="25400">
          <a:noFill/>
        </a:ln>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6000" b="1"/>
            </a:pPr>
            <a:r>
              <a:rPr lang="en-US" sz="6000" b="1"/>
              <a:t>Homework #2</a:t>
            </a:r>
          </a:p>
        </c:rich>
      </c:tx>
      <c:layout>
        <c:manualLayout>
          <c:xMode val="edge"/>
          <c:yMode val="edge"/>
          <c:x val="0.3295108980942601"/>
          <c:y val="0"/>
        </c:manualLayout>
      </c:layout>
    </c:title>
    <c:plotArea>
      <c:layout/>
      <c:barChart>
        <c:barDir val="col"/>
        <c:grouping val="clustered"/>
        <c:ser>
          <c:idx val="0"/>
          <c:order val="0"/>
          <c:tx>
            <c:strRef>
              <c:f>'Overall Data'!$B$20</c:f>
              <c:strCache>
                <c:ptCount val="1"/>
                <c:pt idx="0">
                  <c:v>HW 2</c:v>
                </c:pt>
              </c:strCache>
            </c:strRef>
          </c:tx>
          <c:spPr>
            <a:solidFill>
              <a:schemeClr val="bg1">
                <a:lumMod val="75000"/>
              </a:schemeClr>
            </a:solidFill>
            <a:ln>
              <a:solidFill>
                <a:sysClr val="windowText" lastClr="000000"/>
              </a:solidFill>
            </a:ln>
          </c:spPr>
          <c:errBars>
            <c:errBarType val="plus"/>
            <c:errValType val="cust"/>
            <c:plus>
              <c:numRef>
                <c:f>'Overall Data'!$C$21:$C$22</c:f>
                <c:numCache>
                  <c:formatCode>General</c:formatCode>
                  <c:ptCount val="2"/>
                  <c:pt idx="0">
                    <c:v>1.294954227613047</c:v>
                  </c:pt>
                  <c:pt idx="1">
                    <c:v>1.5112782191409357</c:v>
                  </c:pt>
                </c:numCache>
              </c:numRef>
            </c:plus>
            <c:minus>
              <c:numLit>
                <c:formatCode>General</c:formatCode>
                <c:ptCount val="1"/>
                <c:pt idx="0">
                  <c:v>1</c:v>
                </c:pt>
              </c:numLit>
            </c:minus>
          </c:errBars>
          <c:cat>
            <c:numRef>
              <c:f>'Overall Data'!$A$21:$A$22</c:f>
              <c:numCache>
                <c:formatCode>General</c:formatCode>
                <c:ptCount val="2"/>
                <c:pt idx="0">
                  <c:v>2010</c:v>
                </c:pt>
                <c:pt idx="1">
                  <c:v>2011</c:v>
                </c:pt>
              </c:numCache>
            </c:numRef>
          </c:cat>
          <c:val>
            <c:numRef>
              <c:f>'Overall Data'!$B$21:$B$22</c:f>
              <c:numCache>
                <c:formatCode>0.00</c:formatCode>
                <c:ptCount val="2"/>
                <c:pt idx="0" formatCode="General">
                  <c:v>88.05</c:v>
                </c:pt>
                <c:pt idx="1">
                  <c:v>77.234042553191472</c:v>
                </c:pt>
              </c:numCache>
            </c:numRef>
          </c:val>
        </c:ser>
        <c:axId val="69797760"/>
        <c:axId val="69799296"/>
      </c:barChart>
      <c:catAx>
        <c:axId val="69797760"/>
        <c:scaling>
          <c:orientation val="minMax"/>
        </c:scaling>
        <c:axPos val="b"/>
        <c:numFmt formatCode="General" sourceLinked="1"/>
        <c:tickLblPos val="nextTo"/>
        <c:txPr>
          <a:bodyPr/>
          <a:lstStyle/>
          <a:p>
            <a:pPr>
              <a:defRPr sz="6000"/>
            </a:pPr>
            <a:endParaRPr lang="en-US"/>
          </a:p>
        </c:txPr>
        <c:crossAx val="69799296"/>
        <c:crosses val="autoZero"/>
        <c:auto val="1"/>
        <c:lblAlgn val="ctr"/>
        <c:lblOffset val="100"/>
      </c:catAx>
      <c:valAx>
        <c:axId val="69799296"/>
        <c:scaling>
          <c:orientation val="minMax"/>
          <c:max val="100"/>
          <c:min val="70"/>
        </c:scaling>
        <c:axPos val="l"/>
        <c:title>
          <c:tx>
            <c:rich>
              <a:bodyPr rot="-5400000" vert="horz"/>
              <a:lstStyle/>
              <a:p>
                <a:pPr>
                  <a:defRPr sz="5400"/>
                </a:pPr>
                <a:r>
                  <a:rPr lang="en-US" sz="5400" b="0" dirty="0" smtClean="0"/>
                  <a:t>Average Score</a:t>
                </a:r>
                <a:endParaRPr lang="en-US" sz="5400" b="0" dirty="0"/>
              </a:p>
            </c:rich>
          </c:tx>
          <c:layout>
            <c:manualLayout>
              <c:xMode val="edge"/>
              <c:yMode val="edge"/>
              <c:x val="0"/>
              <c:y val="0.15892798556430451"/>
            </c:manualLayout>
          </c:layout>
        </c:title>
        <c:numFmt formatCode="General" sourceLinked="1"/>
        <c:tickLblPos val="nextTo"/>
        <c:txPr>
          <a:bodyPr/>
          <a:lstStyle/>
          <a:p>
            <a:pPr>
              <a:defRPr sz="4800"/>
            </a:pPr>
            <a:endParaRPr lang="en-US"/>
          </a:p>
        </c:txPr>
        <c:crossAx val="6979776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4488407699037621E-2"/>
          <c:y val="0.16267856445118137"/>
          <c:w val="0.88495603674540679"/>
          <c:h val="0.68668550709766196"/>
        </c:manualLayout>
      </c:layout>
      <c:barChart>
        <c:barDir val="col"/>
        <c:grouping val="clustered"/>
        <c:ser>
          <c:idx val="0"/>
          <c:order val="0"/>
          <c:tx>
            <c:strRef>
              <c:f>'Overall Data'!$B$16</c:f>
              <c:strCache>
                <c:ptCount val="1"/>
                <c:pt idx="0">
                  <c:v>Test 2</c:v>
                </c:pt>
              </c:strCache>
            </c:strRef>
          </c:tx>
          <c:spPr>
            <a:solidFill>
              <a:schemeClr val="bg1">
                <a:lumMod val="75000"/>
              </a:schemeClr>
            </a:solidFill>
            <a:ln>
              <a:solidFill>
                <a:sysClr val="windowText" lastClr="000000"/>
              </a:solidFill>
            </a:ln>
          </c:spPr>
          <c:errBars>
            <c:errBarType val="plus"/>
            <c:errValType val="cust"/>
            <c:plus>
              <c:numRef>
                <c:f>'Overall Data'!$C$17:$C$18</c:f>
                <c:numCache>
                  <c:formatCode>General</c:formatCode>
                  <c:ptCount val="2"/>
                  <c:pt idx="0">
                    <c:v>2.1840004726455833</c:v>
                  </c:pt>
                  <c:pt idx="1">
                    <c:v>2.0825490746052138</c:v>
                  </c:pt>
                </c:numCache>
              </c:numRef>
            </c:plus>
            <c:minus>
              <c:numLit>
                <c:formatCode>General</c:formatCode>
                <c:ptCount val="1"/>
                <c:pt idx="0">
                  <c:v>1</c:v>
                </c:pt>
              </c:numLit>
            </c:minus>
          </c:errBars>
          <c:cat>
            <c:numRef>
              <c:f>'Overall Data'!$A$17:$A$18</c:f>
              <c:numCache>
                <c:formatCode>General</c:formatCode>
                <c:ptCount val="2"/>
                <c:pt idx="0">
                  <c:v>2010</c:v>
                </c:pt>
                <c:pt idx="1">
                  <c:v>2011</c:v>
                </c:pt>
              </c:numCache>
            </c:numRef>
          </c:cat>
          <c:val>
            <c:numRef>
              <c:f>'Overall Data'!$B$17:$B$18</c:f>
              <c:numCache>
                <c:formatCode>0.00</c:formatCode>
                <c:ptCount val="2"/>
                <c:pt idx="0" formatCode="General">
                  <c:v>78.33</c:v>
                </c:pt>
                <c:pt idx="1">
                  <c:v>70.553191489361723</c:v>
                </c:pt>
              </c:numCache>
            </c:numRef>
          </c:val>
        </c:ser>
        <c:axId val="69823872"/>
        <c:axId val="69846144"/>
      </c:barChart>
      <c:catAx>
        <c:axId val="69823872"/>
        <c:scaling>
          <c:orientation val="minMax"/>
        </c:scaling>
        <c:axPos val="b"/>
        <c:numFmt formatCode="General" sourceLinked="1"/>
        <c:tickLblPos val="nextTo"/>
        <c:txPr>
          <a:bodyPr/>
          <a:lstStyle/>
          <a:p>
            <a:pPr>
              <a:defRPr sz="6000"/>
            </a:pPr>
            <a:endParaRPr lang="en-US"/>
          </a:p>
        </c:txPr>
        <c:crossAx val="69846144"/>
        <c:crosses val="autoZero"/>
        <c:auto val="1"/>
        <c:lblAlgn val="ctr"/>
        <c:lblOffset val="100"/>
      </c:catAx>
      <c:valAx>
        <c:axId val="69846144"/>
        <c:scaling>
          <c:orientation val="minMax"/>
          <c:max val="100"/>
          <c:min val="60"/>
        </c:scaling>
        <c:axPos val="l"/>
        <c:numFmt formatCode="General" sourceLinked="1"/>
        <c:tickLblPos val="nextTo"/>
        <c:txPr>
          <a:bodyPr/>
          <a:lstStyle/>
          <a:p>
            <a:pPr>
              <a:defRPr sz="4800"/>
            </a:pPr>
            <a:endParaRPr lang="en-US"/>
          </a:p>
        </c:txPr>
        <c:crossAx val="6982387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4000" b="1"/>
            </a:pPr>
            <a:r>
              <a:rPr lang="en-US" sz="4000" b="1"/>
              <a:t>Student Performance on </a:t>
            </a:r>
            <a:r>
              <a:rPr lang="en-US" sz="4000" b="1" baseline="0"/>
              <a:t>Scanning Electron Microscopy Question</a:t>
            </a:r>
          </a:p>
          <a:p>
            <a:pPr>
              <a:defRPr sz="4000" b="1"/>
            </a:pPr>
            <a:endParaRPr lang="en-US" sz="4000" b="1"/>
          </a:p>
        </c:rich>
      </c:tx>
      <c:layout/>
    </c:title>
    <c:plotArea>
      <c:layout/>
      <c:barChart>
        <c:barDir val="col"/>
        <c:grouping val="clustered"/>
        <c:ser>
          <c:idx val="0"/>
          <c:order val="0"/>
          <c:spPr>
            <a:solidFill>
              <a:schemeClr val="bg1">
                <a:lumMod val="75000"/>
              </a:schemeClr>
            </a:solidFill>
            <a:ln>
              <a:solidFill>
                <a:schemeClr val="tx1"/>
              </a:solidFill>
            </a:ln>
          </c:spPr>
          <c:cat>
            <c:strRef>
              <c:f>Sheet3!$H$6:$L$6</c:f>
              <c:strCache>
                <c:ptCount val="5"/>
                <c:pt idx="0">
                  <c:v>SEM</c:v>
                </c:pt>
                <c:pt idx="1">
                  <c:v>Electron Bombardment</c:v>
                </c:pt>
                <c:pt idx="2">
                  <c:v>Surface Area</c:v>
                </c:pt>
                <c:pt idx="3">
                  <c:v>Gold Coating</c:v>
                </c:pt>
                <c:pt idx="4">
                  <c:v>Protein Adsorption</c:v>
                </c:pt>
              </c:strCache>
            </c:strRef>
          </c:cat>
          <c:val>
            <c:numRef>
              <c:f>Sheet3!$H$7:$L$7</c:f>
              <c:numCache>
                <c:formatCode>General</c:formatCode>
                <c:ptCount val="5"/>
                <c:pt idx="0">
                  <c:v>64.86486486486487</c:v>
                </c:pt>
                <c:pt idx="1">
                  <c:v>72.972972972972968</c:v>
                </c:pt>
                <c:pt idx="2">
                  <c:v>89.189189189189193</c:v>
                </c:pt>
                <c:pt idx="3">
                  <c:v>54.054054054054056</c:v>
                </c:pt>
                <c:pt idx="4">
                  <c:v>97.297297297297291</c:v>
                </c:pt>
              </c:numCache>
            </c:numRef>
          </c:val>
        </c:ser>
        <c:axId val="69423104"/>
        <c:axId val="69425024"/>
      </c:barChart>
      <c:catAx>
        <c:axId val="69423104"/>
        <c:scaling>
          <c:orientation val="minMax"/>
        </c:scaling>
        <c:axPos val="b"/>
        <c:tickLblPos val="nextTo"/>
        <c:txPr>
          <a:bodyPr/>
          <a:lstStyle/>
          <a:p>
            <a:pPr>
              <a:defRPr sz="2400"/>
            </a:pPr>
            <a:endParaRPr lang="en-US"/>
          </a:p>
        </c:txPr>
        <c:crossAx val="69425024"/>
        <c:crosses val="autoZero"/>
        <c:auto val="1"/>
        <c:lblAlgn val="ctr"/>
        <c:lblOffset val="100"/>
      </c:catAx>
      <c:valAx>
        <c:axId val="69425024"/>
        <c:scaling>
          <c:orientation val="minMax"/>
          <c:max val="100"/>
        </c:scaling>
        <c:axPos val="l"/>
        <c:title>
          <c:tx>
            <c:rich>
              <a:bodyPr rot="-5400000" vert="horz"/>
              <a:lstStyle/>
              <a:p>
                <a:pPr>
                  <a:defRPr sz="5400" b="0"/>
                </a:pPr>
                <a:r>
                  <a:rPr lang="en-US" sz="5400" b="0"/>
                  <a:t>Average Score</a:t>
                </a:r>
              </a:p>
            </c:rich>
          </c:tx>
          <c:layout/>
        </c:title>
        <c:numFmt formatCode="General" sourceLinked="1"/>
        <c:tickLblPos val="nextTo"/>
        <c:txPr>
          <a:bodyPr/>
          <a:lstStyle/>
          <a:p>
            <a:pPr>
              <a:defRPr sz="4800"/>
            </a:pPr>
            <a:endParaRPr lang="en-US"/>
          </a:p>
        </c:txPr>
        <c:crossAx val="69423104"/>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FB6521-5941-48A5-8FF3-3FCFF7116BCE}" type="datetimeFigureOut">
              <a:rPr lang="en-US" smtClean="0"/>
              <a:pPr/>
              <a:t>4/11/2011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DECE60-148E-432E-9B77-BBD44C12AE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859" indent="0" algn="ctr">
              <a:buNone/>
              <a:defRPr>
                <a:solidFill>
                  <a:schemeClr val="tx1">
                    <a:tint val="75000"/>
                  </a:schemeClr>
                </a:solidFill>
              </a:defRPr>
            </a:lvl2pPr>
            <a:lvl3pPr marL="4387718" indent="0" algn="ctr">
              <a:buNone/>
              <a:defRPr>
                <a:solidFill>
                  <a:schemeClr val="tx1">
                    <a:tint val="75000"/>
                  </a:schemeClr>
                </a:solidFill>
              </a:defRPr>
            </a:lvl3pPr>
            <a:lvl4pPr marL="6581578" indent="0" algn="ctr">
              <a:buNone/>
              <a:defRPr>
                <a:solidFill>
                  <a:schemeClr val="tx1">
                    <a:tint val="75000"/>
                  </a:schemeClr>
                </a:solidFill>
              </a:defRPr>
            </a:lvl4pPr>
            <a:lvl5pPr marL="8775432" indent="0" algn="ctr">
              <a:buNone/>
              <a:defRPr>
                <a:solidFill>
                  <a:schemeClr val="tx1">
                    <a:tint val="75000"/>
                  </a:schemeClr>
                </a:solidFill>
              </a:defRPr>
            </a:lvl5pPr>
            <a:lvl6pPr marL="10969286" indent="0" algn="ctr">
              <a:buNone/>
              <a:defRPr>
                <a:solidFill>
                  <a:schemeClr val="tx1">
                    <a:tint val="75000"/>
                  </a:schemeClr>
                </a:solidFill>
              </a:defRPr>
            </a:lvl6pPr>
            <a:lvl7pPr marL="13163146" indent="0" algn="ctr">
              <a:buNone/>
              <a:defRPr>
                <a:solidFill>
                  <a:schemeClr val="tx1">
                    <a:tint val="75000"/>
                  </a:schemeClr>
                </a:solidFill>
              </a:defRPr>
            </a:lvl7pPr>
            <a:lvl8pPr marL="15357005" indent="0" algn="ctr">
              <a:buNone/>
              <a:defRPr>
                <a:solidFill>
                  <a:schemeClr val="tx1">
                    <a:tint val="75000"/>
                  </a:schemeClr>
                </a:solidFill>
              </a:defRPr>
            </a:lvl8pPr>
            <a:lvl9pPr marL="175508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4A0ABB-BB25-4746-8DC9-58412DE33B8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A0ABB-BB25-4746-8DC9-58412DE33B8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A0ABB-BB25-4746-8DC9-58412DE33B8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A0ABB-BB25-4746-8DC9-58412DE33B8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3859" indent="0">
              <a:buNone/>
              <a:defRPr sz="8600">
                <a:solidFill>
                  <a:schemeClr val="tx1">
                    <a:tint val="75000"/>
                  </a:schemeClr>
                </a:solidFill>
              </a:defRPr>
            </a:lvl2pPr>
            <a:lvl3pPr marL="4387718" indent="0">
              <a:buNone/>
              <a:defRPr sz="7700">
                <a:solidFill>
                  <a:schemeClr val="tx1">
                    <a:tint val="75000"/>
                  </a:schemeClr>
                </a:solidFill>
              </a:defRPr>
            </a:lvl3pPr>
            <a:lvl4pPr marL="6581578" indent="0">
              <a:buNone/>
              <a:defRPr sz="6700">
                <a:solidFill>
                  <a:schemeClr val="tx1">
                    <a:tint val="75000"/>
                  </a:schemeClr>
                </a:solidFill>
              </a:defRPr>
            </a:lvl4pPr>
            <a:lvl5pPr marL="8775432" indent="0">
              <a:buNone/>
              <a:defRPr sz="6700">
                <a:solidFill>
                  <a:schemeClr val="tx1">
                    <a:tint val="75000"/>
                  </a:schemeClr>
                </a:solidFill>
              </a:defRPr>
            </a:lvl5pPr>
            <a:lvl6pPr marL="10969286" indent="0">
              <a:buNone/>
              <a:defRPr sz="6700">
                <a:solidFill>
                  <a:schemeClr val="tx1">
                    <a:tint val="75000"/>
                  </a:schemeClr>
                </a:solidFill>
              </a:defRPr>
            </a:lvl6pPr>
            <a:lvl7pPr marL="13163146" indent="0">
              <a:buNone/>
              <a:defRPr sz="6700">
                <a:solidFill>
                  <a:schemeClr val="tx1">
                    <a:tint val="75000"/>
                  </a:schemeClr>
                </a:solidFill>
              </a:defRPr>
            </a:lvl7pPr>
            <a:lvl8pPr marL="15357005" indent="0">
              <a:buNone/>
              <a:defRPr sz="6700">
                <a:solidFill>
                  <a:schemeClr val="tx1">
                    <a:tint val="75000"/>
                  </a:schemeClr>
                </a:solidFill>
              </a:defRPr>
            </a:lvl8pPr>
            <a:lvl9pPr marL="17550864"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A0ABB-BB25-4746-8DC9-58412DE33B8A}"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5DD75C-DE5A-405E-99EA-CE6BF359AA99}"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ED33E-CBD7-43EA-9BF5-A44B69C14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5DD75C-DE5A-405E-99EA-CE6BF359AA99}"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ED33E-CBD7-43EA-9BF5-A44B69C145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A0ABB-BB25-4746-8DC9-58412DE33B8A}"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DD75C-DE5A-405E-99EA-CE6BF359AA99}"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ED33E-CBD7-43EA-9BF5-A44B69C14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A0ABB-BB25-4746-8DC9-58412DE33B8A}"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3859" indent="0">
              <a:buNone/>
              <a:defRPr sz="13400"/>
            </a:lvl2pPr>
            <a:lvl3pPr marL="4387718" indent="0">
              <a:buNone/>
              <a:defRPr sz="11500"/>
            </a:lvl3pPr>
            <a:lvl4pPr marL="6581578" indent="0">
              <a:buNone/>
              <a:defRPr sz="9600"/>
            </a:lvl4pPr>
            <a:lvl5pPr marL="8775432" indent="0">
              <a:buNone/>
              <a:defRPr sz="9600"/>
            </a:lvl5pPr>
            <a:lvl6pPr marL="10969286" indent="0">
              <a:buNone/>
              <a:defRPr sz="9600"/>
            </a:lvl6pPr>
            <a:lvl7pPr marL="13163146" indent="0">
              <a:buNone/>
              <a:defRPr sz="9600"/>
            </a:lvl7pPr>
            <a:lvl8pPr marL="15357005" indent="0">
              <a:buNone/>
              <a:defRPr sz="9600"/>
            </a:lvl8pPr>
            <a:lvl9pPr marL="17550864"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A0ABB-BB25-4746-8DC9-58412DE33B8A}"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9D1FE-DAA1-4353-92FA-70DA47D1B3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768" tIns="219389" rIns="438768" bIns="21938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38768" tIns="219389" rIns="438768" bIns="2193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768" tIns="219389" rIns="438768" bIns="219389" rtlCol="0" anchor="ctr"/>
          <a:lstStyle>
            <a:lvl1pPr algn="l">
              <a:defRPr sz="5800">
                <a:solidFill>
                  <a:schemeClr val="tx1">
                    <a:tint val="75000"/>
                  </a:schemeClr>
                </a:solidFill>
              </a:defRPr>
            </a:lvl1pPr>
          </a:lstStyle>
          <a:p>
            <a:fld id="{0D4A0ABB-BB25-4746-8DC9-58412DE33B8A}" type="datetimeFigureOut">
              <a:rPr lang="en-US" smtClean="0"/>
              <a:pPr/>
              <a:t>4/11/2011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768" tIns="219389" rIns="438768" bIns="219389"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768" tIns="219389" rIns="438768" bIns="219389" rtlCol="0" anchor="ctr"/>
          <a:lstStyle>
            <a:lvl1pPr algn="r">
              <a:defRPr sz="5800">
                <a:solidFill>
                  <a:schemeClr val="tx1">
                    <a:tint val="75000"/>
                  </a:schemeClr>
                </a:solidFill>
              </a:defRPr>
            </a:lvl1pPr>
          </a:lstStyle>
          <a:p>
            <a:fld id="{9249D1FE-DAA1-4353-92FA-70DA47D1B3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4387718" rtl="0" eaLnBrk="1" latinLnBrk="0" hangingPunct="1">
        <a:spcBef>
          <a:spcPct val="0"/>
        </a:spcBef>
        <a:buNone/>
        <a:defRPr sz="21100" kern="1200">
          <a:solidFill>
            <a:schemeClr val="tx1"/>
          </a:solidFill>
          <a:latin typeface="+mj-lt"/>
          <a:ea typeface="+mj-ea"/>
          <a:cs typeface="+mj-cs"/>
        </a:defRPr>
      </a:lvl1pPr>
    </p:titleStyle>
    <p:bodyStyle>
      <a:lvl1pPr marL="1645392" indent="-1645392" algn="l" defTabSz="438771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018" indent="-1371158" algn="l" defTabSz="438771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4643" indent="-1096925" algn="l" defTabSz="438771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8502"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2362"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6221"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008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393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7789"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7718" rtl="0" eaLnBrk="1" latinLnBrk="0" hangingPunct="1">
        <a:defRPr sz="8600" kern="1200">
          <a:solidFill>
            <a:schemeClr val="tx1"/>
          </a:solidFill>
          <a:latin typeface="+mn-lt"/>
          <a:ea typeface="+mn-ea"/>
          <a:cs typeface="+mn-cs"/>
        </a:defRPr>
      </a:lvl1pPr>
      <a:lvl2pPr marL="2193859" algn="l" defTabSz="4387718" rtl="0" eaLnBrk="1" latinLnBrk="0" hangingPunct="1">
        <a:defRPr sz="8600" kern="1200">
          <a:solidFill>
            <a:schemeClr val="tx1"/>
          </a:solidFill>
          <a:latin typeface="+mn-lt"/>
          <a:ea typeface="+mn-ea"/>
          <a:cs typeface="+mn-cs"/>
        </a:defRPr>
      </a:lvl2pPr>
      <a:lvl3pPr marL="4387718" algn="l" defTabSz="4387718" rtl="0" eaLnBrk="1" latinLnBrk="0" hangingPunct="1">
        <a:defRPr sz="8600" kern="1200">
          <a:solidFill>
            <a:schemeClr val="tx1"/>
          </a:solidFill>
          <a:latin typeface="+mn-lt"/>
          <a:ea typeface="+mn-ea"/>
          <a:cs typeface="+mn-cs"/>
        </a:defRPr>
      </a:lvl3pPr>
      <a:lvl4pPr marL="6581578" algn="l" defTabSz="4387718" rtl="0" eaLnBrk="1" latinLnBrk="0" hangingPunct="1">
        <a:defRPr sz="8600" kern="1200">
          <a:solidFill>
            <a:schemeClr val="tx1"/>
          </a:solidFill>
          <a:latin typeface="+mn-lt"/>
          <a:ea typeface="+mn-ea"/>
          <a:cs typeface="+mn-cs"/>
        </a:defRPr>
      </a:lvl4pPr>
      <a:lvl5pPr marL="8775432" algn="l" defTabSz="4387718" rtl="0" eaLnBrk="1" latinLnBrk="0" hangingPunct="1">
        <a:defRPr sz="8600" kern="1200">
          <a:solidFill>
            <a:schemeClr val="tx1"/>
          </a:solidFill>
          <a:latin typeface="+mn-lt"/>
          <a:ea typeface="+mn-ea"/>
          <a:cs typeface="+mn-cs"/>
        </a:defRPr>
      </a:lvl5pPr>
      <a:lvl6pPr marL="10969286" algn="l" defTabSz="4387718" rtl="0" eaLnBrk="1" latinLnBrk="0" hangingPunct="1">
        <a:defRPr sz="8600" kern="1200">
          <a:solidFill>
            <a:schemeClr val="tx1"/>
          </a:solidFill>
          <a:latin typeface="+mn-lt"/>
          <a:ea typeface="+mn-ea"/>
          <a:cs typeface="+mn-cs"/>
        </a:defRPr>
      </a:lvl6pPr>
      <a:lvl7pPr marL="13163146" algn="l" defTabSz="4387718" rtl="0" eaLnBrk="1" latinLnBrk="0" hangingPunct="1">
        <a:defRPr sz="8600" kern="1200">
          <a:solidFill>
            <a:schemeClr val="tx1"/>
          </a:solidFill>
          <a:latin typeface="+mn-lt"/>
          <a:ea typeface="+mn-ea"/>
          <a:cs typeface="+mn-cs"/>
        </a:defRPr>
      </a:lvl7pPr>
      <a:lvl8pPr marL="15357005" algn="l" defTabSz="4387718" rtl="0" eaLnBrk="1" latinLnBrk="0" hangingPunct="1">
        <a:defRPr sz="8600" kern="1200">
          <a:solidFill>
            <a:schemeClr val="tx1"/>
          </a:solidFill>
          <a:latin typeface="+mn-lt"/>
          <a:ea typeface="+mn-ea"/>
          <a:cs typeface="+mn-cs"/>
        </a:defRPr>
      </a:lvl8pPr>
      <a:lvl9pPr marL="17550864" algn="l" defTabSz="438771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76200"/>
            <a:ext cx="43815000" cy="3693319"/>
          </a:xfrm>
          <a:prstGeom prst="rect">
            <a:avLst/>
          </a:prstGeom>
          <a:noFill/>
        </p:spPr>
        <p:txBody>
          <a:bodyPr wrap="square" rtlCol="0">
            <a:spAutoFit/>
          </a:bodyPr>
          <a:lstStyle/>
          <a:p>
            <a:pPr algn="ctr"/>
            <a:r>
              <a:rPr lang="en-US" sz="10000" b="1" dirty="0" smtClean="0"/>
              <a:t>Interactive Learning with Classroom Response System in Biomaterials Education</a:t>
            </a:r>
          </a:p>
          <a:p>
            <a:pPr algn="ctr"/>
            <a:r>
              <a:rPr lang="en-US" sz="7400" dirty="0" smtClean="0"/>
              <a:t>Spencer W. Crowder and Rucha V. Joshi</a:t>
            </a:r>
          </a:p>
          <a:p>
            <a:pPr algn="ctr"/>
            <a:r>
              <a:rPr lang="en-US" sz="6000" dirty="0" smtClean="0"/>
              <a:t>Department of Biomedical Engineering, Vanderbilt University, Nashville, TN U.S.A.</a:t>
            </a:r>
            <a:endParaRPr lang="en-US" sz="6000" dirty="0"/>
          </a:p>
        </p:txBody>
      </p:sp>
      <p:sp>
        <p:nvSpPr>
          <p:cNvPr id="5" name="TextBox 4"/>
          <p:cNvSpPr txBox="1"/>
          <p:nvPr/>
        </p:nvSpPr>
        <p:spPr>
          <a:xfrm>
            <a:off x="914400" y="4836676"/>
            <a:ext cx="19278600" cy="13603724"/>
          </a:xfrm>
          <a:prstGeom prst="rect">
            <a:avLst/>
          </a:prstGeom>
          <a:noFill/>
        </p:spPr>
        <p:txBody>
          <a:bodyPr wrap="square" rtlCol="0">
            <a:spAutoFit/>
          </a:bodyPr>
          <a:lstStyle/>
          <a:p>
            <a:pPr algn="ctr"/>
            <a:r>
              <a:rPr lang="en-US" dirty="0" smtClean="0"/>
              <a:t>Background and Proposal:</a:t>
            </a:r>
            <a:endParaRPr lang="en-US" sz="3600" dirty="0"/>
          </a:p>
          <a:p>
            <a:r>
              <a:rPr lang="en-US" sz="3600" dirty="0"/>
              <a:t> </a:t>
            </a:r>
            <a:r>
              <a:rPr lang="en-US" sz="3600" dirty="0" smtClean="0"/>
              <a:t>          Biomaterials is a diverse field that incorporates principles from several disciplines including biology, materials science, chemical engineering, and medicine.  In order to effectively teach this course, instructors provide traditional lectures that are often supplemented with laboratory tours meant to expose the students to the laboratory setting.  One of the general topics taught in this course involves characterization techniques for biomaterial surfaces.  These techniques include, but are not limited to, scanning electron microscopy (SEM), atomic force microscopy (AFM), and X-ray photoelectron spectroscopy (XPS).  Although the theory of these techniques can be conveyed clearly in the classroom setting, the overall framework that describes the necessity for surface characterization techniques, as well as the appropriate situation(s) to apply each, can be unclear.  </a:t>
            </a:r>
            <a:r>
              <a:rPr lang="en-US" sz="3600" b="1" dirty="0" smtClean="0"/>
              <a:t>Therefore, the investigators proposed to prepare one (1) lecture that employed an already-established classroom response system (e.g. "clickers") to more effectively teach the topic of surface characterization techniques in the undergraduate, sophomore-level biomaterials course.  </a:t>
            </a:r>
            <a:r>
              <a:rPr lang="en-US" sz="3600" dirty="0" smtClean="0"/>
              <a:t>The proposed lecture was meant to improve traditional lectures by obtaining clicker responses from students to provide immediate feedback and gauge their level of understanding.  </a:t>
            </a:r>
          </a:p>
          <a:p>
            <a:r>
              <a:rPr lang="en-US" sz="3600" dirty="0" smtClean="0"/>
              <a:t>          In previous lectures, clickers have been utilized as a means to take attendance and evaluate basic student understanding of the material, but clicker results have not been employed to dynamically guide the lecture.  </a:t>
            </a:r>
            <a:r>
              <a:rPr lang="en-US" sz="3600" b="1" dirty="0" smtClean="0"/>
              <a:t>Using clicker feedback, the instructor was able to alter the pace of the lecture to ensure that important concepts were clearly conveyed and that student comprehension of the various techniques was maximized.  Additionally, the students were exposed to a clicker-based, interactive overview at the beginning of the lecture that introduced the overall framework of surface features and the necessity for accurate surface characterization. </a:t>
            </a:r>
          </a:p>
          <a:p>
            <a:r>
              <a:rPr lang="en-US" sz="3600" b="1" dirty="0" smtClean="0"/>
              <a:t>	</a:t>
            </a:r>
            <a:endParaRPr lang="en-US" sz="3600" dirty="0"/>
          </a:p>
        </p:txBody>
      </p:sp>
      <p:sp>
        <p:nvSpPr>
          <p:cNvPr id="6" name="TextBox 5"/>
          <p:cNvSpPr txBox="1"/>
          <p:nvPr/>
        </p:nvSpPr>
        <p:spPr>
          <a:xfrm>
            <a:off x="685800" y="18548628"/>
            <a:ext cx="19735800" cy="1415772"/>
          </a:xfrm>
          <a:prstGeom prst="rect">
            <a:avLst/>
          </a:prstGeom>
          <a:noFill/>
        </p:spPr>
        <p:txBody>
          <a:bodyPr wrap="square" rtlCol="0">
            <a:spAutoFit/>
          </a:bodyPr>
          <a:lstStyle/>
          <a:p>
            <a:pPr algn="ctr"/>
            <a:r>
              <a:rPr lang="en-US" dirty="0" smtClean="0"/>
              <a:t>Results:</a:t>
            </a:r>
            <a:endParaRPr lang="en-US" sz="3600" dirty="0"/>
          </a:p>
        </p:txBody>
      </p:sp>
      <p:sp>
        <p:nvSpPr>
          <p:cNvPr id="7" name="TextBox 6"/>
          <p:cNvSpPr txBox="1"/>
          <p:nvPr/>
        </p:nvSpPr>
        <p:spPr>
          <a:xfrm>
            <a:off x="20497800" y="23926800"/>
            <a:ext cx="22860000" cy="8617744"/>
          </a:xfrm>
          <a:prstGeom prst="rect">
            <a:avLst/>
          </a:prstGeom>
          <a:noFill/>
        </p:spPr>
        <p:txBody>
          <a:bodyPr wrap="square" rtlCol="0">
            <a:spAutoFit/>
          </a:bodyPr>
          <a:lstStyle/>
          <a:p>
            <a:pPr algn="ctr"/>
            <a:r>
              <a:rPr lang="en-US" dirty="0" smtClean="0"/>
              <a:t>Conclusions and Alternative Approaches</a:t>
            </a:r>
            <a:r>
              <a:rPr lang="en-US" dirty="0" smtClean="0"/>
              <a:t>:</a:t>
            </a:r>
          </a:p>
          <a:p>
            <a:r>
              <a:rPr lang="en-US" sz="3600" dirty="0" smtClean="0"/>
              <a:t>In this study, the use of clicker questions did not improve student learning.  Because this topic is difficult and requires hands-on experience to grasp the concepts, student performance in this study cannot be taken as a measure of the utility of clickers in biomaterials classes.  Several alternative approaches would be considered if this project were to be repeated:</a:t>
            </a:r>
          </a:p>
          <a:p>
            <a:pPr lvl="1">
              <a:buFont typeface="Arial" pitchFamily="34" charset="0"/>
              <a:buChar char="•"/>
            </a:pPr>
            <a:r>
              <a:rPr lang="en-US" sz="3600" dirty="0" smtClean="0"/>
              <a:t> </a:t>
            </a:r>
            <a:r>
              <a:rPr lang="en-US" sz="3600" dirty="0" smtClean="0"/>
              <a:t>A pre- and post-lecture survey could provide insight into student perspective.  This was not provided during this project because the students had no knowledge about these topics prior to the lecture.  It would be interesting, however, to evaluate the learning process as it pertains to surface characterization techniques.</a:t>
            </a:r>
          </a:p>
          <a:p>
            <a:pPr lvl="1">
              <a:buFont typeface="Arial" pitchFamily="34" charset="0"/>
              <a:buChar char="•"/>
            </a:pPr>
            <a:r>
              <a:rPr lang="en-US" sz="3600" dirty="0" smtClean="0"/>
              <a:t> Differences in grading schemes as well as access to teaching assistants outside of class impacted the grade distributions in an unknown manner.  Keeping the same teaching assistants, grading rubrics, and teaching techniques would minimize this variation.</a:t>
            </a:r>
          </a:p>
          <a:p>
            <a:pPr lvl="1">
              <a:buFont typeface="Arial" pitchFamily="34" charset="0"/>
              <a:buChar char="•"/>
            </a:pPr>
            <a:r>
              <a:rPr lang="en-US" sz="3600" dirty="0" smtClean="0"/>
              <a:t> </a:t>
            </a:r>
            <a:r>
              <a:rPr lang="en-US" sz="3600" dirty="0" smtClean="0"/>
              <a:t>Student motivation is an uncontrollable variable, but we believe that it played a central role in the outcome of this study.  In the future, we would create a scheme to evaluate student ambition and independence, with which the outcomes of the grades could be normalized.</a:t>
            </a:r>
          </a:p>
          <a:p>
            <a:pPr lvl="1">
              <a:buFont typeface="Arial" pitchFamily="34" charset="0"/>
              <a:buChar char="•"/>
            </a:pP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0" y="29184600"/>
            <a:ext cx="9920066" cy="3733800"/>
          </a:xfrm>
          <a:prstGeom prst="rect">
            <a:avLst/>
          </a:prstGeom>
          <a:noFill/>
          <a:ln w="9525">
            <a:noFill/>
            <a:miter lim="800000"/>
            <a:headEnd/>
            <a:tailEnd/>
          </a:ln>
        </p:spPr>
      </p:pic>
      <p:cxnSp>
        <p:nvCxnSpPr>
          <p:cNvPr id="11" name="Straight Connector 10"/>
          <p:cNvCxnSpPr/>
          <p:nvPr/>
        </p:nvCxnSpPr>
        <p:spPr>
          <a:xfrm>
            <a:off x="0" y="4419600"/>
            <a:ext cx="43891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0210800" y="29108400"/>
            <a:ext cx="10134600" cy="3416320"/>
          </a:xfrm>
          <a:prstGeom prst="rect">
            <a:avLst/>
          </a:prstGeom>
          <a:noFill/>
        </p:spPr>
        <p:txBody>
          <a:bodyPr wrap="square" rtlCol="0">
            <a:spAutoFit/>
          </a:bodyPr>
          <a:lstStyle/>
          <a:p>
            <a:r>
              <a:rPr lang="en-US" sz="3600" dirty="0" smtClean="0"/>
              <a:t>Acknowledgements: We would like to thank Dr. Derek Bruff, Jean Alley, and Dr. Stacy Klein-Gardner for their assistance throughout the last two semesters and guidance for experimental design.  Additionally, we would like to thank Dr. Thomas Harris for providing us with this opportunity.</a:t>
            </a:r>
          </a:p>
        </p:txBody>
      </p:sp>
      <p:graphicFrame>
        <p:nvGraphicFramePr>
          <p:cNvPr id="48" name="Chart 47"/>
          <p:cNvGraphicFramePr/>
          <p:nvPr/>
        </p:nvGraphicFramePr>
        <p:xfrm>
          <a:off x="990600" y="20345400"/>
          <a:ext cx="9982200" cy="777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Chart 48"/>
          <p:cNvGraphicFramePr/>
          <p:nvPr/>
        </p:nvGraphicFramePr>
        <p:xfrm>
          <a:off x="21869400" y="4724400"/>
          <a:ext cx="8763000" cy="7772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1" name="Chart 50"/>
          <p:cNvGraphicFramePr/>
          <p:nvPr/>
        </p:nvGraphicFramePr>
        <p:xfrm>
          <a:off x="31013400" y="5105400"/>
          <a:ext cx="8382000" cy="7391400"/>
        </p:xfrm>
        <a:graphic>
          <a:graphicData uri="http://schemas.openxmlformats.org/drawingml/2006/chart">
            <c:chart xmlns:c="http://schemas.openxmlformats.org/drawingml/2006/chart" xmlns:r="http://schemas.openxmlformats.org/officeDocument/2006/relationships" r:id="rId5"/>
          </a:graphicData>
        </a:graphic>
      </p:graphicFrame>
      <p:sp>
        <p:nvSpPr>
          <p:cNvPr id="52" name="TextBox 51"/>
          <p:cNvSpPr txBox="1"/>
          <p:nvPr/>
        </p:nvSpPr>
        <p:spPr>
          <a:xfrm>
            <a:off x="34518600" y="4724400"/>
            <a:ext cx="5562600" cy="1015663"/>
          </a:xfrm>
          <a:prstGeom prst="rect">
            <a:avLst/>
          </a:prstGeom>
          <a:noFill/>
        </p:spPr>
        <p:txBody>
          <a:bodyPr wrap="square" rtlCol="0">
            <a:spAutoFit/>
          </a:bodyPr>
          <a:lstStyle/>
          <a:p>
            <a:r>
              <a:rPr lang="en-US" sz="6000" b="1" dirty="0" smtClean="0"/>
              <a:t>Test #2</a:t>
            </a:r>
            <a:endParaRPr lang="en-US" sz="6000" b="1" dirty="0"/>
          </a:p>
        </p:txBody>
      </p:sp>
      <p:sp>
        <p:nvSpPr>
          <p:cNvPr id="53" name="TextBox 52"/>
          <p:cNvSpPr txBox="1"/>
          <p:nvPr/>
        </p:nvSpPr>
        <p:spPr>
          <a:xfrm>
            <a:off x="10820400" y="20802600"/>
            <a:ext cx="8839200" cy="5078313"/>
          </a:xfrm>
          <a:prstGeom prst="rect">
            <a:avLst/>
          </a:prstGeom>
          <a:noFill/>
        </p:spPr>
        <p:txBody>
          <a:bodyPr wrap="square" rtlCol="0">
            <a:spAutoFit/>
          </a:bodyPr>
          <a:lstStyle/>
          <a:p>
            <a:r>
              <a:rPr lang="en-US" sz="3600" b="1" dirty="0" smtClean="0"/>
              <a:t>Figure 1: </a:t>
            </a:r>
            <a:r>
              <a:rPr lang="en-US" sz="3600" dirty="0" smtClean="0"/>
              <a:t>Average scores for the first test in last year’s class (2010) and this year’s class (2011) to measure “relative intelligence.”  These data reveal that the two classes are not statistically different in their baseline knowledge.  Because of this, we can confidently compare the two classes to evaluate if the clicker-based lecture approach was helpful in improving student learning.</a:t>
            </a:r>
            <a:endParaRPr lang="en-US" sz="3600" b="1" dirty="0"/>
          </a:p>
        </p:txBody>
      </p:sp>
      <p:sp>
        <p:nvSpPr>
          <p:cNvPr id="54" name="TextBox 53"/>
          <p:cNvSpPr txBox="1"/>
          <p:nvPr/>
        </p:nvSpPr>
        <p:spPr>
          <a:xfrm>
            <a:off x="22631400" y="12268200"/>
            <a:ext cx="17678400" cy="3416320"/>
          </a:xfrm>
          <a:prstGeom prst="rect">
            <a:avLst/>
          </a:prstGeom>
          <a:noFill/>
        </p:spPr>
        <p:txBody>
          <a:bodyPr wrap="square" rtlCol="0">
            <a:spAutoFit/>
          </a:bodyPr>
          <a:lstStyle/>
          <a:p>
            <a:r>
              <a:rPr lang="en-US" sz="3600" b="1" dirty="0" smtClean="0"/>
              <a:t>Figure 2: </a:t>
            </a:r>
            <a:r>
              <a:rPr lang="en-US" sz="3600" dirty="0" smtClean="0"/>
              <a:t>Average scores for homework #2 </a:t>
            </a:r>
            <a:r>
              <a:rPr lang="en-US" sz="3600" b="1" dirty="0" smtClean="0"/>
              <a:t>(A)</a:t>
            </a:r>
            <a:r>
              <a:rPr lang="en-US" sz="3600" dirty="0" smtClean="0"/>
              <a:t> and test #2 </a:t>
            </a:r>
            <a:r>
              <a:rPr lang="en-US" sz="3600" b="1" dirty="0" smtClean="0"/>
              <a:t>(B)</a:t>
            </a:r>
            <a:r>
              <a:rPr lang="en-US" sz="3600" dirty="0" smtClean="0"/>
              <a:t> for the two classes.  Despite the enhanced teaching methods and interactive lecture, the students’ scores on both assignments decreased dramatically.  </a:t>
            </a:r>
            <a:r>
              <a:rPr lang="en-US" sz="3600" b="1" dirty="0" smtClean="0"/>
              <a:t> </a:t>
            </a:r>
            <a:r>
              <a:rPr lang="en-US" sz="3600" dirty="0" smtClean="0"/>
              <a:t>Homework #2 dealt specifically with surface characterization techniques and the scores should have increased relative to the 2010 class if the teaching methods were effective.  Test #2 contained surface characterization-related questions and here, too, the performance of the students declined.  </a:t>
            </a:r>
            <a:endParaRPr lang="en-US" sz="3600" b="1" dirty="0"/>
          </a:p>
        </p:txBody>
      </p:sp>
      <p:sp>
        <p:nvSpPr>
          <p:cNvPr id="55" name="TextBox 54"/>
          <p:cNvSpPr txBox="1"/>
          <p:nvPr/>
        </p:nvSpPr>
        <p:spPr>
          <a:xfrm>
            <a:off x="22707600" y="4800600"/>
            <a:ext cx="609600" cy="769441"/>
          </a:xfrm>
          <a:prstGeom prst="rect">
            <a:avLst/>
          </a:prstGeom>
          <a:noFill/>
        </p:spPr>
        <p:txBody>
          <a:bodyPr wrap="square" rtlCol="0">
            <a:spAutoFit/>
          </a:bodyPr>
          <a:lstStyle/>
          <a:p>
            <a:r>
              <a:rPr lang="en-US" sz="4400" b="1" dirty="0" smtClean="0"/>
              <a:t>A</a:t>
            </a:r>
            <a:endParaRPr lang="en-US" sz="4400" b="1" dirty="0"/>
          </a:p>
        </p:txBody>
      </p:sp>
      <p:sp>
        <p:nvSpPr>
          <p:cNvPr id="56" name="TextBox 55"/>
          <p:cNvSpPr txBox="1"/>
          <p:nvPr/>
        </p:nvSpPr>
        <p:spPr>
          <a:xfrm>
            <a:off x="31699200" y="4800600"/>
            <a:ext cx="609600" cy="769441"/>
          </a:xfrm>
          <a:prstGeom prst="rect">
            <a:avLst/>
          </a:prstGeom>
          <a:noFill/>
        </p:spPr>
        <p:txBody>
          <a:bodyPr wrap="square" rtlCol="0">
            <a:spAutoFit/>
          </a:bodyPr>
          <a:lstStyle/>
          <a:p>
            <a:r>
              <a:rPr lang="en-US" sz="4400" b="1" dirty="0" smtClean="0"/>
              <a:t>B</a:t>
            </a:r>
            <a:endParaRPr lang="en-US" sz="4400" b="1" dirty="0"/>
          </a:p>
        </p:txBody>
      </p:sp>
      <p:graphicFrame>
        <p:nvGraphicFramePr>
          <p:cNvPr id="57" name="Chart 56"/>
          <p:cNvGraphicFramePr/>
          <p:nvPr/>
        </p:nvGraphicFramePr>
        <p:xfrm>
          <a:off x="21488400" y="16154400"/>
          <a:ext cx="12649200" cy="7620000"/>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Box 17"/>
          <p:cNvSpPr txBox="1"/>
          <p:nvPr/>
        </p:nvSpPr>
        <p:spPr>
          <a:xfrm>
            <a:off x="34366200" y="15926098"/>
            <a:ext cx="8305800" cy="7848302"/>
          </a:xfrm>
          <a:prstGeom prst="rect">
            <a:avLst/>
          </a:prstGeom>
          <a:noFill/>
        </p:spPr>
        <p:txBody>
          <a:bodyPr wrap="square" rtlCol="0">
            <a:spAutoFit/>
          </a:bodyPr>
          <a:lstStyle/>
          <a:p>
            <a:r>
              <a:rPr lang="en-US" sz="3600" b="1" dirty="0" smtClean="0"/>
              <a:t>Figure </a:t>
            </a:r>
            <a:r>
              <a:rPr lang="en-US" sz="3600" b="1" dirty="0" smtClean="0"/>
              <a:t>3:</a:t>
            </a:r>
            <a:r>
              <a:rPr lang="en-US" sz="3600" dirty="0" smtClean="0"/>
              <a:t> </a:t>
            </a:r>
            <a:r>
              <a:rPr lang="en-US" sz="3600" dirty="0" smtClean="0"/>
              <a:t>To better analyze the areas where students did not succeed, we investigated the breakdown of scores for one specific characterization problem. 97% of students successfully answered one portion of the given problem that involved the application as it pertains to biomedical engineering.  </a:t>
            </a:r>
            <a:r>
              <a:rPr lang="en-US" sz="3600" dirty="0" smtClean="0"/>
              <a:t>However, students seemed to have more difficulty in understanding the </a:t>
            </a:r>
            <a:r>
              <a:rPr lang="en-US" sz="3600" dirty="0" smtClean="0"/>
              <a:t>fundamental basis</a:t>
            </a:r>
            <a:r>
              <a:rPr lang="en-US" sz="3600" dirty="0" smtClean="0"/>
              <a:t>, </a:t>
            </a:r>
            <a:r>
              <a:rPr lang="en-US" sz="3600" dirty="0" smtClean="0"/>
              <a:t>working definitions, </a:t>
            </a:r>
            <a:r>
              <a:rPr lang="en-US" sz="3600" dirty="0" smtClean="0"/>
              <a:t>and sample preparation for this </a:t>
            </a:r>
            <a:r>
              <a:rPr lang="en-US" sz="3600" dirty="0" smtClean="0"/>
              <a:t>technique, thereby indicating a general lack of understanding of the material.</a:t>
            </a:r>
            <a:endParaRPr lang="en-US" sz="3600" dirty="0" smtClean="0"/>
          </a:p>
          <a:p>
            <a:endParaRPr lang="en-US" sz="3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884</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crowdesw</dc:creator>
  <cp:lastModifiedBy>crowdesw</cp:lastModifiedBy>
  <cp:revision>194</cp:revision>
  <dcterms:created xsi:type="dcterms:W3CDTF">2010-02-22T20:30:25Z</dcterms:created>
  <dcterms:modified xsi:type="dcterms:W3CDTF">2011-04-12T01:43:36Z</dcterms:modified>
</cp:coreProperties>
</file>